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Lst>
  <p:sldSz cy="5143500" cx="9144000"/>
  <p:notesSz cx="6858000" cy="9144000"/>
  <p:embeddedFontLst>
    <p:embeddedFont>
      <p:font typeface="Catamaran"/>
      <p:regular r:id="rId43"/>
      <p:bold r:id="rId44"/>
    </p:embeddedFont>
    <p:embeddedFont>
      <p:font typeface="Fira Sans Extra Condensed Medium"/>
      <p:regular r:id="rId45"/>
      <p:bold r:id="rId46"/>
      <p:italic r:id="rId47"/>
      <p:boldItalic r:id="rId48"/>
    </p:embeddedFont>
    <p:embeddedFont>
      <p:font typeface="Livvic"/>
      <p:regular r:id="rId49"/>
      <p:bold r:id="rId50"/>
      <p:italic r:id="rId51"/>
      <p:boldItalic r:id="rId52"/>
    </p:embeddedFont>
    <p:embeddedFont>
      <p:font typeface="Catamaran Light"/>
      <p:regular r:id="rId53"/>
      <p:bold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font" Target="fonts/Catamaran-bold.fntdata"/><Relationship Id="rId43" Type="http://schemas.openxmlformats.org/officeDocument/2006/relationships/font" Target="fonts/Catamaran-regular.fntdata"/><Relationship Id="rId46" Type="http://schemas.openxmlformats.org/officeDocument/2006/relationships/font" Target="fonts/FiraSansExtraCondensedMedium-bold.fntdata"/><Relationship Id="rId45" Type="http://schemas.openxmlformats.org/officeDocument/2006/relationships/font" Target="fonts/FiraSansExtraCondensedMedium-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FiraSansExtraCondensedMedium-boldItalic.fntdata"/><Relationship Id="rId47" Type="http://schemas.openxmlformats.org/officeDocument/2006/relationships/font" Target="fonts/FiraSansExtraCondensedMedium-italic.fntdata"/><Relationship Id="rId49" Type="http://schemas.openxmlformats.org/officeDocument/2006/relationships/font" Target="fonts/Livvic-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Livvic-italic.fntdata"/><Relationship Id="rId50" Type="http://schemas.openxmlformats.org/officeDocument/2006/relationships/font" Target="fonts/Livvic-bold.fntdata"/><Relationship Id="rId53" Type="http://schemas.openxmlformats.org/officeDocument/2006/relationships/font" Target="fonts/CatamaranLight-regular.fntdata"/><Relationship Id="rId52" Type="http://schemas.openxmlformats.org/officeDocument/2006/relationships/font" Target="fonts/Livvic-boldItalic.fntdata"/><Relationship Id="rId11" Type="http://schemas.openxmlformats.org/officeDocument/2006/relationships/slide" Target="slides/slide7.xml"/><Relationship Id="rId10" Type="http://schemas.openxmlformats.org/officeDocument/2006/relationships/slide" Target="slides/slide6.xml"/><Relationship Id="rId54" Type="http://schemas.openxmlformats.org/officeDocument/2006/relationships/font" Target="fonts/CatamaranLight-bold.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limatemodels.uchicago.edu/rrtm/"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oaa.gov/jetstream" TargetMode="External"/><Relationship Id="rId3" Type="http://schemas.openxmlformats.org/officeDocument/2006/relationships/hyperlink" Target="https://oceanservice.noaa.gov/education/for-students.html" TargetMode="External"/><Relationship Id="rId4" Type="http://schemas.openxmlformats.org/officeDocument/2006/relationships/hyperlink" Target="https://www.climate.gov" TargetMode="External"/><Relationship Id="rId5" Type="http://schemas.openxmlformats.org/officeDocument/2006/relationships/hyperlink" Target="https://open.oregonstate.education/climatechange/" TargetMode="External"/><Relationship Id="rId6" Type="http://schemas.openxmlformats.org/officeDocument/2006/relationships/hyperlink" Target="http://ww2010.atmos.uiuc.edu/(Gh)/guides/mtr/home.rxml" TargetMode="External"/><Relationship Id="rId7" Type="http://schemas.openxmlformats.org/officeDocument/2006/relationships/hyperlink" Target="https://science.nasa.gov/climate-change/" TargetMode="Externa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ea080508e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ea080508e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1cc007f638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1cc007f638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1cc007f638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31cc007f638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1cc007f638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31cc007f638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1cc007f638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31cc007f638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Feel free to add more topics and make sure that there are plenty of pictures/diagrams!</a:t>
            </a:r>
            <a:endParaRPr b="1"/>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ea080508e7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ea080508e7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Feel free to add more topics and make sure that there are plenty of pictures/diagrams!</a:t>
            </a:r>
            <a:endParaRPr b="1"/>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1cc007f638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1cc007f638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Feel free to add more topics and make sure that there are plenty of pictures/diagrams!</a:t>
            </a:r>
            <a:endParaRPr b="1"/>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3e13d9a7e_0_7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3e13d9a7e_0_7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ea080508e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ea080508e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 Try to get a mix of multiple choice and short answer or matching</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1cc007f63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1cc007f6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 Try to get a mix of multiple choice and short answer or matching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By far one of the most common questions, and probably one of the most critical to know! Once you remember this, any question like this is basically free points.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3e13d9a7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3e13d9a7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4043"/>
                </a:solidFill>
              </a:rPr>
              <a:t>For Builds: </a:t>
            </a:r>
            <a:r>
              <a:rPr lang="en" sz="1200">
                <a:solidFill>
                  <a:srgbClr val="3C4043"/>
                </a:solidFill>
              </a:rPr>
              <a:t>Replace</a:t>
            </a:r>
            <a:r>
              <a:rPr i="1" lang="en" sz="1200">
                <a:solidFill>
                  <a:srgbClr val="3C4043"/>
                </a:solidFill>
              </a:rPr>
              <a:t> difficult topics</a:t>
            </a:r>
            <a:r>
              <a:rPr lang="en" sz="1200">
                <a:solidFill>
                  <a:srgbClr val="3C4043"/>
                </a:solidFill>
              </a:rPr>
              <a:t> with </a:t>
            </a:r>
            <a:r>
              <a:rPr i="1" lang="en" sz="1200">
                <a:solidFill>
                  <a:srgbClr val="3C4043"/>
                </a:solidFill>
              </a:rPr>
              <a:t>physical principles</a:t>
            </a:r>
            <a:r>
              <a:rPr lang="en" sz="1200">
                <a:solidFill>
                  <a:srgbClr val="3C4043"/>
                </a:solidFill>
              </a:rPr>
              <a:t> </a:t>
            </a:r>
            <a:r>
              <a:rPr lang="en" sz="1200">
                <a:solidFill>
                  <a:srgbClr val="3C4043"/>
                </a:solidFill>
              </a:rPr>
              <a:t>involved</a:t>
            </a:r>
            <a:r>
              <a:rPr lang="en" sz="1200">
                <a:solidFill>
                  <a:srgbClr val="3C4043"/>
                </a:solidFill>
              </a:rPr>
              <a:t> in the build and replace </a:t>
            </a:r>
            <a:r>
              <a:rPr i="1" lang="en" sz="1200">
                <a:solidFill>
                  <a:srgbClr val="3C4043"/>
                </a:solidFill>
              </a:rPr>
              <a:t>common questions</a:t>
            </a:r>
            <a:r>
              <a:rPr lang="en" sz="1200">
                <a:solidFill>
                  <a:srgbClr val="3C4043"/>
                </a:solidFill>
              </a:rPr>
              <a:t> </a:t>
            </a:r>
            <a:r>
              <a:rPr lang="en" sz="1200">
                <a:solidFill>
                  <a:srgbClr val="3C4043"/>
                </a:solidFill>
              </a:rPr>
              <a:t>with</a:t>
            </a:r>
            <a:r>
              <a:rPr lang="en" sz="1200">
                <a:solidFill>
                  <a:srgbClr val="3C4043"/>
                </a:solidFill>
              </a:rPr>
              <a:t> </a:t>
            </a:r>
            <a:r>
              <a:rPr i="1" lang="en" sz="1200">
                <a:solidFill>
                  <a:srgbClr val="3C4043"/>
                </a:solidFill>
              </a:rPr>
              <a:t>common designs</a:t>
            </a:r>
            <a:endParaRPr i="1" sz="1200">
              <a:solidFill>
                <a:srgbClr val="3C4043"/>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ea080508e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ea080508e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1cc007f63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1cc007f63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Diagram-labeling questions are very common, and this one in particular appears the most. You should absolutely add a version of this diagram into your notes!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31cc007f63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31cc007f63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31cc007f63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31cc007f63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would also recommend including these alternate names in your notes!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ea080508e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ea080508e7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31cc007f63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31cc007f63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1c3290db0b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31c3290db0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31cc007f63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31cc007f63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31cc007f638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31cc007f638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31cc007f638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31cc007f638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5522eb791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522eb791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Highlight key points from the rules sheet:</a:t>
            </a:r>
            <a:r>
              <a:rPr lang="en"/>
              <a:t> DESIGN LOGS that basically grant free points, most tested-on topics, point distribution so that competitors know what to prioritize, allowed notes and equipment, etc.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would suggest breaking down your notes into 6 broad sections, loosely based on </a:t>
            </a:r>
            <a:r>
              <a:rPr lang="en"/>
              <a:t>those</a:t>
            </a:r>
            <a:r>
              <a:rPr lang="en"/>
              <a:t> given in the rules. This should also help with organizing your study efforts.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Other content mentioned in the rules that might get forgotten are the U.S. map with state names -- it’s useful to have just in case -- and </a:t>
            </a:r>
            <a:r>
              <a:rPr lang="en"/>
              <a:t>the</a:t>
            </a:r>
            <a:r>
              <a:rPr lang="en"/>
              <a:t> Rapid Radiative Transfer Model. As a bit of a “practice exercise”, you can play around with each of the parameters one at a time (for example, how does the surface temperature affect the rate at which the planet gains/loses energy?) and try to understand how each of them affects the climate system.</a:t>
            </a:r>
            <a:endParaRPr/>
          </a:p>
          <a:p>
            <a:pPr indent="0" lvl="0" marL="0" rtl="0" algn="l">
              <a:spcBef>
                <a:spcPts val="0"/>
              </a:spcBef>
              <a:spcAft>
                <a:spcPts val="0"/>
              </a:spcAft>
              <a:buNone/>
            </a:pPr>
            <a:r>
              <a:rPr lang="en" u="sng">
                <a:solidFill>
                  <a:schemeClr val="hlink"/>
                </a:solidFill>
                <a:hlinkClick r:id="rId2"/>
              </a:rPr>
              <a:t>https://climatemodels.uchicago.edu/rrtm/</a:t>
            </a:r>
            <a:r>
              <a:rPr lang="en"/>
              <a:t>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31c3290db0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31c3290db0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b="1"/>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31cc007f638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31cc007f638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b="1"/>
          </a:p>
          <a:p>
            <a:pPr indent="0" lvl="0" marL="0" rtl="0" algn="l">
              <a:spcBef>
                <a:spcPts val="0"/>
              </a:spcBef>
              <a:spcAft>
                <a:spcPts val="0"/>
              </a:spcAft>
              <a:buNone/>
            </a:pPr>
            <a:r>
              <a:t/>
            </a:r>
            <a:endParaRPr b="1"/>
          </a:p>
          <a:p>
            <a:pPr indent="0" lvl="0" marL="0" rtl="0" algn="l">
              <a:spcBef>
                <a:spcPts val="0"/>
              </a:spcBef>
              <a:spcAft>
                <a:spcPts val="0"/>
              </a:spcAft>
              <a:buNone/>
            </a:pPr>
            <a:r>
              <a:rPr lang="en"/>
              <a:t>Refer back to ENSO slides if clarification is needed</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1cc007f638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31cc007f638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b="1"/>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31cc007f638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31cc007f63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graph depicts the change in Pacific SST at the equator over the course of 2024. As one moves from top to bottom, the average SST is decreasing in the eastern Pacific. However, most of the </a:t>
            </a:r>
            <a:r>
              <a:rPr lang="en"/>
              <a:t>anomaly</a:t>
            </a:r>
            <a:r>
              <a:rPr lang="en"/>
              <a:t> (difference from average) is within about 1 deg. C in both directions, so we are currently still in a neutral phase.</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31cc007f638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31cc007f638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b="1"/>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31cc007f638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31cc007f638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Note!! Not all deserts are hot!</a:t>
            </a:r>
            <a:endParaRPr/>
          </a:p>
          <a:p>
            <a:pPr indent="0" lvl="0" marL="0" rtl="0" algn="l">
              <a:spcBef>
                <a:spcPts val="0"/>
              </a:spcBef>
              <a:spcAft>
                <a:spcPts val="0"/>
              </a:spcAft>
              <a:buNone/>
            </a:pPr>
            <a:r>
              <a:rPr lang="en"/>
              <a:t>Although competitors are not expected to memorize Köppen climate classifications, they should be able to match different climate zones to climatographs. I recommend keeping a table of the climate zones and a description of their temperature &amp; precipitation patterns</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ea080508e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ea080508e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 this section to talk about any strategies you used to navigate the event when you competed. For example, how did you manage your time, how did you organize your notes, how did you split topics up between you and your partner, etc.?</a:t>
            </a:r>
            <a:endParaRPr b="1"/>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5158d5a3ec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5158d5a3ec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4043"/>
                </a:solidFill>
              </a:rPr>
              <a:t>Here, you can link or mention any online or book resources that helped you in this event when you were a competitor. Try to avoid general resources like scioly wiki, because they probably already are familiar with it.</a:t>
            </a:r>
            <a:endParaRPr sz="1200">
              <a:solidFill>
                <a:srgbClr val="3C4043"/>
              </a:solidFill>
            </a:endParaRPr>
          </a:p>
          <a:p>
            <a:pPr indent="0" lvl="0" marL="0" rtl="0" algn="l">
              <a:spcBef>
                <a:spcPts val="0"/>
              </a:spcBef>
              <a:spcAft>
                <a:spcPts val="0"/>
              </a:spcAft>
              <a:buNone/>
            </a:pPr>
            <a:r>
              <a:t/>
            </a:r>
            <a:endParaRPr sz="1200">
              <a:solidFill>
                <a:srgbClr val="3C4043"/>
              </a:solidFill>
            </a:endParaRPr>
          </a:p>
          <a:p>
            <a:pPr indent="0" lvl="0" marL="0" rtl="0" algn="l">
              <a:spcBef>
                <a:spcPts val="0"/>
              </a:spcBef>
              <a:spcAft>
                <a:spcPts val="0"/>
              </a:spcAft>
              <a:buNone/>
            </a:pPr>
            <a:r>
              <a:rPr lang="en" sz="1200">
                <a:solidFill>
                  <a:srgbClr val="3C4043"/>
                </a:solidFill>
              </a:rPr>
              <a:t>NOAA Sites: </a:t>
            </a:r>
            <a:endParaRPr sz="1200">
              <a:solidFill>
                <a:srgbClr val="3C4043"/>
              </a:solidFill>
            </a:endParaRPr>
          </a:p>
          <a:p>
            <a:pPr indent="0" lvl="0" marL="0" rtl="0" algn="l">
              <a:spcBef>
                <a:spcPts val="0"/>
              </a:spcBef>
              <a:spcAft>
                <a:spcPts val="0"/>
              </a:spcAft>
              <a:buNone/>
            </a:pPr>
            <a:r>
              <a:rPr lang="en" sz="1200" u="sng">
                <a:solidFill>
                  <a:schemeClr val="hlink"/>
                </a:solidFill>
                <a:hlinkClick r:id="rId2"/>
              </a:rPr>
              <a:t>https://www.noaa.gov/jetstream</a:t>
            </a:r>
            <a:r>
              <a:rPr lang="en" sz="1200">
                <a:solidFill>
                  <a:srgbClr val="3C4043"/>
                </a:solidFill>
              </a:rPr>
              <a:t> - Excellent, well-organized content on all things atmosphere. The site is more geared towards short-term weather rather than climate, but still has many useful resources.</a:t>
            </a:r>
            <a:endParaRPr sz="1200">
              <a:solidFill>
                <a:srgbClr val="3C4043"/>
              </a:solidFill>
            </a:endParaRPr>
          </a:p>
          <a:p>
            <a:pPr indent="0" lvl="0" marL="0" rtl="0" algn="l">
              <a:spcBef>
                <a:spcPts val="0"/>
              </a:spcBef>
              <a:spcAft>
                <a:spcPts val="0"/>
              </a:spcAft>
              <a:buNone/>
            </a:pPr>
            <a:br>
              <a:rPr lang="en" sz="1200">
                <a:solidFill>
                  <a:srgbClr val="3C4043"/>
                </a:solidFill>
              </a:rPr>
            </a:br>
            <a:r>
              <a:rPr lang="en" sz="1200">
                <a:solidFill>
                  <a:srgbClr val="3C4043"/>
                </a:solidFill>
              </a:rPr>
              <a:t>Other NOAA &amp; related sites that are worth checking out</a:t>
            </a:r>
            <a:endParaRPr sz="1200">
              <a:solidFill>
                <a:srgbClr val="3C4043"/>
              </a:solidFill>
            </a:endParaRPr>
          </a:p>
          <a:p>
            <a:pPr indent="0" lvl="0" marL="0" rtl="0" algn="l">
              <a:spcBef>
                <a:spcPts val="0"/>
              </a:spcBef>
              <a:spcAft>
                <a:spcPts val="0"/>
              </a:spcAft>
              <a:buNone/>
            </a:pPr>
            <a:r>
              <a:rPr lang="en" sz="1200" u="sng">
                <a:solidFill>
                  <a:schemeClr val="hlink"/>
                </a:solidFill>
                <a:hlinkClick r:id="rId3"/>
              </a:rPr>
              <a:t>https://oceanservice.noaa.gov/education/for-students.html</a:t>
            </a:r>
            <a:r>
              <a:rPr lang="en" sz="1200">
                <a:solidFill>
                  <a:srgbClr val="3C4043"/>
                </a:solidFill>
              </a:rPr>
              <a:t> </a:t>
            </a:r>
            <a:endParaRPr sz="1200">
              <a:solidFill>
                <a:srgbClr val="3C4043"/>
              </a:solidFill>
            </a:endParaRPr>
          </a:p>
          <a:p>
            <a:pPr indent="0" lvl="0" marL="0" rtl="0" algn="l">
              <a:spcBef>
                <a:spcPts val="0"/>
              </a:spcBef>
              <a:spcAft>
                <a:spcPts val="0"/>
              </a:spcAft>
              <a:buNone/>
            </a:pPr>
            <a:r>
              <a:rPr lang="en" sz="1200" u="sng">
                <a:solidFill>
                  <a:schemeClr val="hlink"/>
                </a:solidFill>
                <a:hlinkClick r:id="rId4"/>
              </a:rPr>
              <a:t>https://www.climate.gov</a:t>
            </a:r>
            <a:r>
              <a:rPr lang="en" sz="1200">
                <a:solidFill>
                  <a:srgbClr val="3C4043"/>
                </a:solidFill>
              </a:rPr>
              <a:t> </a:t>
            </a:r>
            <a:endParaRPr sz="1200">
              <a:solidFill>
                <a:srgbClr val="3C4043"/>
              </a:solidFill>
            </a:endParaRPr>
          </a:p>
          <a:p>
            <a:pPr indent="0" lvl="0" marL="0" rtl="0" algn="l">
              <a:spcBef>
                <a:spcPts val="0"/>
              </a:spcBef>
              <a:spcAft>
                <a:spcPts val="0"/>
              </a:spcAft>
              <a:buNone/>
            </a:pPr>
            <a:r>
              <a:t/>
            </a:r>
            <a:endParaRPr sz="1200">
              <a:solidFill>
                <a:srgbClr val="3C4043"/>
              </a:solidFill>
            </a:endParaRPr>
          </a:p>
          <a:p>
            <a:pPr indent="0" lvl="0" marL="0" rtl="0" algn="l">
              <a:spcBef>
                <a:spcPts val="0"/>
              </a:spcBef>
              <a:spcAft>
                <a:spcPts val="0"/>
              </a:spcAft>
              <a:buNone/>
            </a:pPr>
            <a:r>
              <a:rPr lang="en" sz="1200">
                <a:solidFill>
                  <a:srgbClr val="3C4043"/>
                </a:solidFill>
              </a:rPr>
              <a:t>Textbook: </a:t>
            </a:r>
            <a:endParaRPr sz="1200">
              <a:solidFill>
                <a:srgbClr val="3C4043"/>
              </a:solidFill>
            </a:endParaRPr>
          </a:p>
          <a:p>
            <a:pPr indent="0" lvl="0" marL="0" rtl="0" algn="l">
              <a:spcBef>
                <a:spcPts val="0"/>
              </a:spcBef>
              <a:spcAft>
                <a:spcPts val="0"/>
              </a:spcAft>
              <a:buNone/>
            </a:pPr>
            <a:r>
              <a:rPr lang="en" sz="1200" u="sng">
                <a:solidFill>
                  <a:schemeClr val="hlink"/>
                </a:solidFill>
                <a:hlinkClick r:id="rId5"/>
              </a:rPr>
              <a:t>https://open.oregonstate.education/climatechange/</a:t>
            </a:r>
            <a:r>
              <a:rPr lang="en" sz="1200">
                <a:solidFill>
                  <a:srgbClr val="3C4043"/>
                </a:solidFill>
              </a:rPr>
              <a:t> </a:t>
            </a:r>
            <a:endParaRPr sz="1200">
              <a:solidFill>
                <a:srgbClr val="3C4043"/>
              </a:solidFill>
            </a:endParaRPr>
          </a:p>
          <a:p>
            <a:pPr indent="0" lvl="0" marL="0" rtl="0" algn="l">
              <a:spcBef>
                <a:spcPts val="0"/>
              </a:spcBef>
              <a:spcAft>
                <a:spcPts val="0"/>
              </a:spcAft>
              <a:buNone/>
            </a:pPr>
            <a:r>
              <a:rPr lang="en" sz="1200">
                <a:solidFill>
                  <a:srgbClr val="3C4043"/>
                </a:solidFill>
              </a:rPr>
              <a:t>It’s a wonderful, free textbook that is easier to digest than most college-level textbooks. I would focus primarily on Chapters 1, 2 and 6, as they are the most relevant to the current event topic while keeping the difficult, high-level terminology to a minimum.</a:t>
            </a:r>
            <a:endParaRPr sz="1200">
              <a:solidFill>
                <a:srgbClr val="3C4043"/>
              </a:solidFill>
            </a:endParaRPr>
          </a:p>
          <a:p>
            <a:pPr indent="0" lvl="0" marL="0" rtl="0" algn="l">
              <a:spcBef>
                <a:spcPts val="0"/>
              </a:spcBef>
              <a:spcAft>
                <a:spcPts val="0"/>
              </a:spcAft>
              <a:buNone/>
            </a:pPr>
            <a:r>
              <a:t/>
            </a:r>
            <a:endParaRPr sz="1200">
              <a:solidFill>
                <a:srgbClr val="3C4043"/>
              </a:solidFill>
            </a:endParaRPr>
          </a:p>
          <a:p>
            <a:pPr indent="0" lvl="0" marL="0" rtl="0" algn="l">
              <a:spcBef>
                <a:spcPts val="0"/>
              </a:spcBef>
              <a:spcAft>
                <a:spcPts val="0"/>
              </a:spcAft>
              <a:buNone/>
            </a:pPr>
            <a:r>
              <a:rPr lang="en" sz="1200">
                <a:solidFill>
                  <a:srgbClr val="3C4043"/>
                </a:solidFill>
              </a:rPr>
              <a:t>UIUC Meteorology</a:t>
            </a:r>
            <a:br>
              <a:rPr lang="en" sz="1200">
                <a:solidFill>
                  <a:srgbClr val="3C4043"/>
                </a:solidFill>
              </a:rPr>
            </a:br>
            <a:r>
              <a:rPr lang="en" sz="1200" u="sng">
                <a:solidFill>
                  <a:schemeClr val="hlink"/>
                </a:solidFill>
                <a:hlinkClick r:id="rId6"/>
              </a:rPr>
              <a:t>http://ww2010.atmos.uiuc.edu/(Gh)/guides/mtr/home.rxml</a:t>
            </a:r>
            <a:r>
              <a:rPr lang="en" sz="1200">
                <a:solidFill>
                  <a:srgbClr val="3C4043"/>
                </a:solidFill>
              </a:rPr>
              <a:t> </a:t>
            </a:r>
            <a:endParaRPr sz="1200">
              <a:solidFill>
                <a:srgbClr val="3C4043"/>
              </a:solidFill>
            </a:endParaRPr>
          </a:p>
          <a:p>
            <a:pPr indent="0" lvl="0" marL="0" rtl="0" algn="l">
              <a:spcBef>
                <a:spcPts val="0"/>
              </a:spcBef>
              <a:spcAft>
                <a:spcPts val="0"/>
              </a:spcAft>
              <a:buNone/>
            </a:pPr>
            <a:r>
              <a:rPr lang="en" sz="1200">
                <a:solidFill>
                  <a:srgbClr val="3C4043"/>
                </a:solidFill>
              </a:rPr>
              <a:t>The site may be slightly outdated, but it generally provides very clear, simple explanations. However, it is not as well-suited to the Climate topic as it focuses more on Weather than Climate. Good for learning about ENSO.</a:t>
            </a:r>
            <a:endParaRPr sz="1200">
              <a:solidFill>
                <a:srgbClr val="3C4043"/>
              </a:solidFill>
            </a:endParaRPr>
          </a:p>
          <a:p>
            <a:pPr indent="0" lvl="0" marL="0" rtl="0" algn="l">
              <a:spcBef>
                <a:spcPts val="0"/>
              </a:spcBef>
              <a:spcAft>
                <a:spcPts val="0"/>
              </a:spcAft>
              <a:buNone/>
            </a:pPr>
            <a:r>
              <a:t/>
            </a:r>
            <a:endParaRPr sz="1200">
              <a:solidFill>
                <a:srgbClr val="3C4043"/>
              </a:solidFill>
            </a:endParaRPr>
          </a:p>
          <a:p>
            <a:pPr indent="0" lvl="0" marL="0" rtl="0" algn="l">
              <a:spcBef>
                <a:spcPts val="0"/>
              </a:spcBef>
              <a:spcAft>
                <a:spcPts val="0"/>
              </a:spcAft>
              <a:buNone/>
            </a:pPr>
            <a:r>
              <a:rPr lang="en" sz="1200">
                <a:solidFill>
                  <a:srgbClr val="3C4043"/>
                </a:solidFill>
              </a:rPr>
              <a:t>NASA</a:t>
            </a:r>
            <a:endParaRPr sz="1200">
              <a:solidFill>
                <a:srgbClr val="3C4043"/>
              </a:solidFill>
            </a:endParaRPr>
          </a:p>
          <a:p>
            <a:pPr indent="0" lvl="0" marL="0" rtl="0" algn="l">
              <a:spcBef>
                <a:spcPts val="0"/>
              </a:spcBef>
              <a:spcAft>
                <a:spcPts val="0"/>
              </a:spcAft>
              <a:buNone/>
            </a:pPr>
            <a:r>
              <a:rPr lang="en" sz="1200" u="sng">
                <a:solidFill>
                  <a:schemeClr val="hlink"/>
                </a:solidFill>
                <a:hlinkClick r:id="rId7"/>
              </a:rPr>
              <a:t>https://science.nasa.gov/climate-change/</a:t>
            </a:r>
            <a:r>
              <a:rPr lang="en" sz="1200">
                <a:solidFill>
                  <a:srgbClr val="3C4043"/>
                </a:solidFill>
              </a:rPr>
              <a:t> and other NASA sites, they have wonderful data, graphs, charts, etc. for visualizing climate change.</a:t>
            </a:r>
            <a:endParaRPr sz="1200">
              <a:solidFill>
                <a:srgbClr val="3C4043"/>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(replace picture with a picture from one of our tournaments)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3e13d9a7e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3e13d9a7e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This section should focus on topics that are more math-based (harder to self-teach), concepts that come only usually up in college level courses, or concepts that you struggled with when you competed in this event</a:t>
            </a:r>
            <a:endParaRPr b="1"/>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ea080508e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ea080508e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1cc007f638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1cc007f638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1cc007f638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1cc007f638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1cc007f638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1cc007f638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1cc007f638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1cc007f638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Emphasize that competitors should seek out more information about ENSO and its changes while studying &amp; making notes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0" name="Google Shape;10;p2"/>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35">
    <p:spTree>
      <p:nvGrpSpPr>
        <p:cNvPr id="61" name="Shape 61"/>
        <p:cNvGrpSpPr/>
        <p:nvPr/>
      </p:nvGrpSpPr>
      <p:grpSpPr>
        <a:xfrm>
          <a:off x="0" y="0"/>
          <a:ext cx="0" cy="0"/>
          <a:chOff x="0" y="0"/>
          <a:chExt cx="0" cy="0"/>
        </a:xfrm>
      </p:grpSpPr>
      <p:sp>
        <p:nvSpPr>
          <p:cNvPr id="62" name="Google Shape;62;p11"/>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38">
    <p:spTree>
      <p:nvGrpSpPr>
        <p:cNvPr id="63" name="Shape 63"/>
        <p:cNvGrpSpPr/>
        <p:nvPr/>
      </p:nvGrpSpPr>
      <p:grpSpPr>
        <a:xfrm>
          <a:off x="0" y="0"/>
          <a:ext cx="0" cy="0"/>
          <a:chOff x="0" y="0"/>
          <a:chExt cx="0" cy="0"/>
        </a:xfrm>
      </p:grpSpPr>
      <p:sp>
        <p:nvSpPr>
          <p:cNvPr id="64" name="Google Shape;64;p12"/>
          <p:cNvSpPr txBox="1"/>
          <p:nvPr>
            <p:ph type="ctrTitle"/>
          </p:nvPr>
        </p:nvSpPr>
        <p:spPr>
          <a:xfrm>
            <a:off x="769725" y="1310050"/>
            <a:ext cx="3430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5" name="Google Shape;65;p12"/>
          <p:cNvSpPr txBox="1"/>
          <p:nvPr>
            <p:ph hasCustomPrompt="1" idx="2" type="title"/>
          </p:nvPr>
        </p:nvSpPr>
        <p:spPr>
          <a:xfrm rot="5400000">
            <a:off x="7142178" y="3570226"/>
            <a:ext cx="1738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30">
    <p:spTree>
      <p:nvGrpSpPr>
        <p:cNvPr id="66" name="Shape 66"/>
        <p:cNvGrpSpPr/>
        <p:nvPr/>
      </p:nvGrpSpPr>
      <p:grpSpPr>
        <a:xfrm>
          <a:off x="0" y="0"/>
          <a:ext cx="0" cy="0"/>
          <a:chOff x="0" y="0"/>
          <a:chExt cx="0" cy="0"/>
        </a:xfrm>
      </p:grpSpPr>
      <p:sp>
        <p:nvSpPr>
          <p:cNvPr id="67" name="Google Shape;67;p13"/>
          <p:cNvSpPr txBox="1"/>
          <p:nvPr>
            <p:ph type="ctrTitle"/>
          </p:nvPr>
        </p:nvSpPr>
        <p:spPr>
          <a:xfrm>
            <a:off x="656422" y="13944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8" name="Google Shape;68;p13"/>
          <p:cNvSpPr txBox="1"/>
          <p:nvPr>
            <p:ph idx="1" type="subTitle"/>
          </p:nvPr>
        </p:nvSpPr>
        <p:spPr>
          <a:xfrm>
            <a:off x="656425" y="18867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9" name="Google Shape;69;p13"/>
          <p:cNvSpPr txBox="1"/>
          <p:nvPr>
            <p:ph idx="2" type="ctrTitle"/>
          </p:nvPr>
        </p:nvSpPr>
        <p:spPr>
          <a:xfrm>
            <a:off x="2650710" y="13944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0" name="Google Shape;70;p13"/>
          <p:cNvSpPr txBox="1"/>
          <p:nvPr>
            <p:ph idx="3" type="subTitle"/>
          </p:nvPr>
        </p:nvSpPr>
        <p:spPr>
          <a:xfrm>
            <a:off x="2610700" y="18867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1" name="Google Shape;71;p13"/>
          <p:cNvSpPr txBox="1"/>
          <p:nvPr>
            <p:ph idx="4" type="ctrTitle"/>
          </p:nvPr>
        </p:nvSpPr>
        <p:spPr>
          <a:xfrm>
            <a:off x="4638106" y="13944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2" name="Google Shape;72;p13"/>
          <p:cNvSpPr txBox="1"/>
          <p:nvPr>
            <p:ph idx="5" type="subTitle"/>
          </p:nvPr>
        </p:nvSpPr>
        <p:spPr>
          <a:xfrm>
            <a:off x="4878076" y="18867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3" name="Google Shape;73;p13"/>
          <p:cNvSpPr txBox="1"/>
          <p:nvPr>
            <p:ph idx="6" type="ctrTitle"/>
          </p:nvPr>
        </p:nvSpPr>
        <p:spPr>
          <a:xfrm rot="5400000">
            <a:off x="6865575" y="1466125"/>
            <a:ext cx="25530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4" name="Google Shape;74;p13"/>
          <p:cNvSpPr txBox="1"/>
          <p:nvPr>
            <p:ph idx="7" type="ctrTitle"/>
          </p:nvPr>
        </p:nvSpPr>
        <p:spPr>
          <a:xfrm>
            <a:off x="656422" y="33678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5" name="Google Shape;75;p13"/>
          <p:cNvSpPr txBox="1"/>
          <p:nvPr>
            <p:ph idx="8" type="subTitle"/>
          </p:nvPr>
        </p:nvSpPr>
        <p:spPr>
          <a:xfrm>
            <a:off x="656425" y="38601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6" name="Google Shape;76;p13"/>
          <p:cNvSpPr txBox="1"/>
          <p:nvPr>
            <p:ph idx="9" type="ctrTitle"/>
          </p:nvPr>
        </p:nvSpPr>
        <p:spPr>
          <a:xfrm>
            <a:off x="2650710" y="33678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7" name="Google Shape;77;p13"/>
          <p:cNvSpPr txBox="1"/>
          <p:nvPr>
            <p:ph idx="13" type="subTitle"/>
          </p:nvPr>
        </p:nvSpPr>
        <p:spPr>
          <a:xfrm>
            <a:off x="2610700" y="38601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8" name="Google Shape;78;p13"/>
          <p:cNvSpPr txBox="1"/>
          <p:nvPr>
            <p:ph idx="14" type="ctrTitle"/>
          </p:nvPr>
        </p:nvSpPr>
        <p:spPr>
          <a:xfrm>
            <a:off x="4638106" y="33678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9" name="Google Shape;79;p13"/>
          <p:cNvSpPr txBox="1"/>
          <p:nvPr>
            <p:ph idx="15" type="subTitle"/>
          </p:nvPr>
        </p:nvSpPr>
        <p:spPr>
          <a:xfrm>
            <a:off x="4878076" y="38601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31">
    <p:spTree>
      <p:nvGrpSpPr>
        <p:cNvPr id="80" name="Shape 80"/>
        <p:cNvGrpSpPr/>
        <p:nvPr/>
      </p:nvGrpSpPr>
      <p:grpSpPr>
        <a:xfrm>
          <a:off x="0" y="0"/>
          <a:ext cx="0" cy="0"/>
          <a:chOff x="0" y="0"/>
          <a:chExt cx="0" cy="0"/>
        </a:xfrm>
      </p:grpSpPr>
      <p:sp>
        <p:nvSpPr>
          <p:cNvPr id="81" name="Google Shape;81;p14"/>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21">
    <p:spTree>
      <p:nvGrpSpPr>
        <p:cNvPr id="82" name="Shape 82"/>
        <p:cNvGrpSpPr/>
        <p:nvPr/>
      </p:nvGrpSpPr>
      <p:grpSpPr>
        <a:xfrm>
          <a:off x="0" y="0"/>
          <a:ext cx="0" cy="0"/>
          <a:chOff x="0" y="0"/>
          <a:chExt cx="0" cy="0"/>
        </a:xfrm>
      </p:grpSpPr>
      <p:sp>
        <p:nvSpPr>
          <p:cNvPr id="83" name="Google Shape;83;p15"/>
          <p:cNvSpPr txBox="1"/>
          <p:nvPr>
            <p:ph idx="1" type="subTitle"/>
          </p:nvPr>
        </p:nvSpPr>
        <p:spPr>
          <a:xfrm>
            <a:off x="4633950" y="1847896"/>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4" name="Google Shape;84;p15"/>
          <p:cNvSpPr txBox="1"/>
          <p:nvPr>
            <p:ph idx="2" type="subTitle"/>
          </p:nvPr>
        </p:nvSpPr>
        <p:spPr>
          <a:xfrm>
            <a:off x="4633950" y="3827870"/>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5" name="Google Shape;85;p15"/>
          <p:cNvSpPr txBox="1"/>
          <p:nvPr>
            <p:ph type="ctrTitle"/>
          </p:nvPr>
        </p:nvSpPr>
        <p:spPr>
          <a:xfrm>
            <a:off x="4633950" y="1539296"/>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6" name="Google Shape;86;p15"/>
          <p:cNvSpPr txBox="1"/>
          <p:nvPr>
            <p:ph idx="3" type="ctrTitle"/>
          </p:nvPr>
        </p:nvSpPr>
        <p:spPr>
          <a:xfrm>
            <a:off x="4633950" y="351927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7" name="Google Shape;87;p15"/>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32">
    <p:spTree>
      <p:nvGrpSpPr>
        <p:cNvPr id="88" name="Shape 88"/>
        <p:cNvGrpSpPr/>
        <p:nvPr/>
      </p:nvGrpSpPr>
      <p:grpSpPr>
        <a:xfrm>
          <a:off x="0" y="0"/>
          <a:ext cx="0" cy="0"/>
          <a:chOff x="0" y="0"/>
          <a:chExt cx="0" cy="0"/>
        </a:xfrm>
      </p:grpSpPr>
      <p:sp>
        <p:nvSpPr>
          <p:cNvPr id="89" name="Google Shape;89;p16"/>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
        <p:nvSpPr>
          <p:cNvPr id="90" name="Google Shape;90;p16"/>
          <p:cNvSpPr txBox="1"/>
          <p:nvPr>
            <p:ph type="ctrTitle"/>
          </p:nvPr>
        </p:nvSpPr>
        <p:spPr>
          <a:xfrm rot="5400000">
            <a:off x="7241489" y="1041025"/>
            <a:ext cx="1702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4">
  <p:cSld name="CUSTOM_33">
    <p:spTree>
      <p:nvGrpSpPr>
        <p:cNvPr id="91" name="Shape 91"/>
        <p:cNvGrpSpPr/>
        <p:nvPr/>
      </p:nvGrpSpPr>
      <p:grpSpPr>
        <a:xfrm>
          <a:off x="0" y="0"/>
          <a:ext cx="0" cy="0"/>
          <a:chOff x="0" y="0"/>
          <a:chExt cx="0" cy="0"/>
        </a:xfrm>
      </p:grpSpPr>
      <p:sp>
        <p:nvSpPr>
          <p:cNvPr id="92" name="Google Shape;92;p17"/>
          <p:cNvSpPr txBox="1"/>
          <p:nvPr>
            <p:ph idx="1" type="subTitle"/>
          </p:nvPr>
        </p:nvSpPr>
        <p:spPr>
          <a:xfrm flipH="1">
            <a:off x="840600" y="2432150"/>
            <a:ext cx="1650300" cy="75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3" name="Google Shape;93;p17"/>
          <p:cNvSpPr txBox="1"/>
          <p:nvPr>
            <p:ph idx="2" type="subTitle"/>
          </p:nvPr>
        </p:nvSpPr>
        <p:spPr>
          <a:xfrm>
            <a:off x="4702174" y="1049093"/>
            <a:ext cx="1960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4" name="Google Shape;94;p17"/>
          <p:cNvSpPr txBox="1"/>
          <p:nvPr>
            <p:ph type="ctrTitle"/>
          </p:nvPr>
        </p:nvSpPr>
        <p:spPr>
          <a:xfrm>
            <a:off x="-533400" y="2047350"/>
            <a:ext cx="3024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5" name="Google Shape;95;p17"/>
          <p:cNvSpPr txBox="1"/>
          <p:nvPr>
            <p:ph idx="3" type="ctrTitle"/>
          </p:nvPr>
        </p:nvSpPr>
        <p:spPr>
          <a:xfrm>
            <a:off x="4702174" y="664293"/>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6" name="Google Shape;96;p17"/>
          <p:cNvSpPr txBox="1"/>
          <p:nvPr>
            <p:ph idx="4" type="subTitle"/>
          </p:nvPr>
        </p:nvSpPr>
        <p:spPr>
          <a:xfrm>
            <a:off x="4702174" y="3788925"/>
            <a:ext cx="2214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17"/>
          <p:cNvSpPr txBox="1"/>
          <p:nvPr>
            <p:ph idx="5" type="ctrTitle"/>
          </p:nvPr>
        </p:nvSpPr>
        <p:spPr>
          <a:xfrm>
            <a:off x="4702174" y="3389725"/>
            <a:ext cx="24756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8" name="Google Shape;98;p17"/>
          <p:cNvSpPr txBox="1"/>
          <p:nvPr>
            <p:ph idx="6"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34">
    <p:spTree>
      <p:nvGrpSpPr>
        <p:cNvPr id="99" name="Shape 99"/>
        <p:cNvGrpSpPr/>
        <p:nvPr/>
      </p:nvGrpSpPr>
      <p:grpSpPr>
        <a:xfrm>
          <a:off x="0" y="0"/>
          <a:ext cx="0" cy="0"/>
          <a:chOff x="0" y="0"/>
          <a:chExt cx="0" cy="0"/>
        </a:xfrm>
      </p:grpSpPr>
      <p:sp>
        <p:nvSpPr>
          <p:cNvPr id="100" name="Google Shape;100;p18"/>
          <p:cNvSpPr txBox="1"/>
          <p:nvPr>
            <p:ph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1" name="Google Shape;101;p18"/>
          <p:cNvSpPr txBox="1"/>
          <p:nvPr>
            <p:ph idx="1" type="subTitle"/>
          </p:nvPr>
        </p:nvSpPr>
        <p:spPr>
          <a:xfrm>
            <a:off x="1579064" y="2147200"/>
            <a:ext cx="16266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2" name="Google Shape;102;p18"/>
          <p:cNvSpPr txBox="1"/>
          <p:nvPr>
            <p:ph idx="2" type="ctrTitle"/>
          </p:nvPr>
        </p:nvSpPr>
        <p:spPr>
          <a:xfrm>
            <a:off x="1579064" y="176240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3" name="Google Shape;103;p18"/>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04" name="Google Shape;104;p18"/>
          <p:cNvSpPr txBox="1"/>
          <p:nvPr>
            <p:ph idx="4" type="ctrTitle"/>
          </p:nvPr>
        </p:nvSpPr>
        <p:spPr>
          <a:xfrm>
            <a:off x="3075567" y="1762400"/>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6">
  <p:cSld name="CUSTOM_11_1_2_1">
    <p:spTree>
      <p:nvGrpSpPr>
        <p:cNvPr id="105" name="Shape 105"/>
        <p:cNvGrpSpPr/>
        <p:nvPr/>
      </p:nvGrpSpPr>
      <p:grpSpPr>
        <a:xfrm>
          <a:off x="0" y="0"/>
          <a:ext cx="0" cy="0"/>
          <a:chOff x="0" y="0"/>
          <a:chExt cx="0" cy="0"/>
        </a:xfrm>
      </p:grpSpPr>
      <p:sp>
        <p:nvSpPr>
          <p:cNvPr id="106" name="Google Shape;106;p19"/>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p:txBody>
      </p:sp>
      <p:sp>
        <p:nvSpPr>
          <p:cNvPr id="107" name="Google Shape;107;p19"/>
          <p:cNvSpPr txBox="1"/>
          <p:nvPr>
            <p:ph idx="1" type="subTitle"/>
          </p:nvPr>
        </p:nvSpPr>
        <p:spPr>
          <a:xfrm>
            <a:off x="831200" y="2314225"/>
            <a:ext cx="30816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108" name="Shape 108"/>
        <p:cNvGrpSpPr/>
        <p:nvPr/>
      </p:nvGrpSpPr>
      <p:grpSpPr>
        <a:xfrm>
          <a:off x="0" y="0"/>
          <a:ext cx="0" cy="0"/>
          <a:chOff x="0" y="0"/>
          <a:chExt cx="0" cy="0"/>
        </a:xfrm>
      </p:grpSpPr>
      <p:sp>
        <p:nvSpPr>
          <p:cNvPr id="109" name="Google Shape;109;p20"/>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0" name="Google Shape;110;p20"/>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1" name="Shape 11"/>
        <p:cNvGrpSpPr/>
        <p:nvPr/>
      </p:nvGrpSpPr>
      <p:grpSpPr>
        <a:xfrm>
          <a:off x="0" y="0"/>
          <a:ext cx="0" cy="0"/>
          <a:chOff x="0" y="0"/>
          <a:chExt cx="0" cy="0"/>
        </a:xfrm>
      </p:grpSpPr>
      <p:sp>
        <p:nvSpPr>
          <p:cNvPr id="12" name="Google Shape;12;p3"/>
          <p:cNvSpPr txBox="1"/>
          <p:nvPr>
            <p:ph type="ctrTitle"/>
          </p:nvPr>
        </p:nvSpPr>
        <p:spPr>
          <a:xfrm>
            <a:off x="3423902" y="38747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3" name="Google Shape;13;p3"/>
          <p:cNvSpPr txBox="1"/>
          <p:nvPr>
            <p:ph idx="1" type="subTitle"/>
          </p:nvPr>
        </p:nvSpPr>
        <p:spPr>
          <a:xfrm>
            <a:off x="3423900" y="802521"/>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2023007" y="654113"/>
            <a:ext cx="17391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p:nvPr>
            <p:ph idx="3" type="ctrTitle"/>
          </p:nvPr>
        </p:nvSpPr>
        <p:spPr>
          <a:xfrm>
            <a:off x="3425264" y="1224286"/>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6" name="Google Shape;16;p3"/>
          <p:cNvSpPr txBox="1"/>
          <p:nvPr>
            <p:ph idx="4" type="subTitle"/>
          </p:nvPr>
        </p:nvSpPr>
        <p:spPr>
          <a:xfrm>
            <a:off x="3425259" y="1638859"/>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 name="Google Shape;17;p3"/>
          <p:cNvSpPr txBox="1"/>
          <p:nvPr>
            <p:ph hasCustomPrompt="1" idx="5" type="title"/>
          </p:nvPr>
        </p:nvSpPr>
        <p:spPr>
          <a:xfrm>
            <a:off x="2023007" y="1488788"/>
            <a:ext cx="1615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idx="6" type="ctrTitle"/>
          </p:nvPr>
        </p:nvSpPr>
        <p:spPr>
          <a:xfrm>
            <a:off x="3427999" y="206109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9" name="Google Shape;19;p3"/>
          <p:cNvSpPr txBox="1"/>
          <p:nvPr>
            <p:ph idx="7" type="subTitle"/>
          </p:nvPr>
        </p:nvSpPr>
        <p:spPr>
          <a:xfrm>
            <a:off x="3427997" y="2475197"/>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 name="Google Shape;20;p3"/>
          <p:cNvSpPr txBox="1"/>
          <p:nvPr>
            <p:ph hasCustomPrompt="1" idx="8" type="title"/>
          </p:nvPr>
        </p:nvSpPr>
        <p:spPr>
          <a:xfrm>
            <a:off x="2023007" y="232346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9" type="ctrTitle"/>
          </p:nvPr>
        </p:nvSpPr>
        <p:spPr>
          <a:xfrm rot="5400000">
            <a:off x="6601629"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2" name="Google Shape;22;p3"/>
          <p:cNvSpPr txBox="1"/>
          <p:nvPr>
            <p:ph idx="13" type="ctrTitle"/>
          </p:nvPr>
        </p:nvSpPr>
        <p:spPr>
          <a:xfrm>
            <a:off x="3427999" y="2897911"/>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3" name="Google Shape;23;p3"/>
          <p:cNvSpPr txBox="1"/>
          <p:nvPr>
            <p:ph idx="14" type="subTitle"/>
          </p:nvPr>
        </p:nvSpPr>
        <p:spPr>
          <a:xfrm>
            <a:off x="3427997" y="331153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4" name="Google Shape;24;p3"/>
          <p:cNvSpPr txBox="1"/>
          <p:nvPr>
            <p:ph hasCustomPrompt="1" idx="15" type="title"/>
          </p:nvPr>
        </p:nvSpPr>
        <p:spPr>
          <a:xfrm>
            <a:off x="2023007" y="3158138"/>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p:nvPr>
            <p:ph idx="16" type="ctrTitle"/>
          </p:nvPr>
        </p:nvSpPr>
        <p:spPr>
          <a:xfrm>
            <a:off x="3427999" y="373472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6" name="Google Shape;26;p3"/>
          <p:cNvSpPr txBox="1"/>
          <p:nvPr>
            <p:ph idx="17" type="subTitle"/>
          </p:nvPr>
        </p:nvSpPr>
        <p:spPr>
          <a:xfrm>
            <a:off x="3427997" y="4147872"/>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7" name="Google Shape;27;p3"/>
          <p:cNvSpPr txBox="1"/>
          <p:nvPr>
            <p:ph hasCustomPrompt="1" idx="18" type="title"/>
          </p:nvPr>
        </p:nvSpPr>
        <p:spPr>
          <a:xfrm>
            <a:off x="2023007" y="399281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25_1">
    <p:spTree>
      <p:nvGrpSpPr>
        <p:cNvPr id="111" name="Shape 111"/>
        <p:cNvGrpSpPr/>
        <p:nvPr/>
      </p:nvGrpSpPr>
      <p:grpSpPr>
        <a:xfrm>
          <a:off x="0" y="0"/>
          <a:ext cx="0" cy="0"/>
          <a:chOff x="0" y="0"/>
          <a:chExt cx="0" cy="0"/>
        </a:xfrm>
      </p:grpSpPr>
      <p:sp>
        <p:nvSpPr>
          <p:cNvPr id="112" name="Google Shape;112;p21"/>
          <p:cNvSpPr txBox="1"/>
          <p:nvPr>
            <p:ph idx="1" type="body"/>
          </p:nvPr>
        </p:nvSpPr>
        <p:spPr>
          <a:xfrm>
            <a:off x="642050" y="127755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3" name="Google Shape;113;p21"/>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4" name="Google Shape;114;p21"/>
          <p:cNvSpPr txBox="1"/>
          <p:nvPr>
            <p:ph idx="2" type="subTitle"/>
          </p:nvPr>
        </p:nvSpPr>
        <p:spPr>
          <a:xfrm>
            <a:off x="642050" y="540000"/>
            <a:ext cx="4655400" cy="96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3">
    <p:spTree>
      <p:nvGrpSpPr>
        <p:cNvPr id="28" name="Shape 28"/>
        <p:cNvGrpSpPr/>
        <p:nvPr/>
      </p:nvGrpSpPr>
      <p:grpSpPr>
        <a:xfrm>
          <a:off x="0" y="0"/>
          <a:ext cx="0" cy="0"/>
          <a:chOff x="0" y="0"/>
          <a:chExt cx="0" cy="0"/>
        </a:xfrm>
      </p:grpSpPr>
      <p:sp>
        <p:nvSpPr>
          <p:cNvPr id="29" name="Google Shape;29;p4"/>
          <p:cNvSpPr txBox="1"/>
          <p:nvPr>
            <p:ph type="title"/>
          </p:nvPr>
        </p:nvSpPr>
        <p:spPr>
          <a:xfrm>
            <a:off x="672375" y="1432475"/>
            <a:ext cx="3498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p:txBody>
      </p:sp>
      <p:sp>
        <p:nvSpPr>
          <p:cNvPr id="30" name="Google Shape;30;p4"/>
          <p:cNvSpPr txBox="1"/>
          <p:nvPr>
            <p:ph idx="1" type="subTitle"/>
          </p:nvPr>
        </p:nvSpPr>
        <p:spPr>
          <a:xfrm flipH="1">
            <a:off x="1667175" y="2154225"/>
            <a:ext cx="25032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27_1_1">
    <p:spTree>
      <p:nvGrpSpPr>
        <p:cNvPr id="31" name="Shape 31"/>
        <p:cNvGrpSpPr/>
        <p:nvPr/>
      </p:nvGrpSpPr>
      <p:grpSpPr>
        <a:xfrm>
          <a:off x="0" y="0"/>
          <a:ext cx="0" cy="0"/>
          <a:chOff x="0" y="0"/>
          <a:chExt cx="0" cy="0"/>
        </a:xfrm>
      </p:grpSpPr>
      <p:sp>
        <p:nvSpPr>
          <p:cNvPr id="32" name="Google Shape;32;p5"/>
          <p:cNvSpPr txBox="1"/>
          <p:nvPr>
            <p:ph type="ctrTitle"/>
          </p:nvPr>
        </p:nvSpPr>
        <p:spPr>
          <a:xfrm>
            <a:off x="631875" y="842025"/>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3" name="Google Shape;33;p5"/>
          <p:cNvSpPr txBox="1"/>
          <p:nvPr>
            <p:ph idx="1" type="subTitle"/>
          </p:nvPr>
        </p:nvSpPr>
        <p:spPr>
          <a:xfrm>
            <a:off x="631884" y="1410841"/>
            <a:ext cx="2480700" cy="5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4" name="Google Shape;34;p5"/>
          <p:cNvSpPr txBox="1"/>
          <p:nvPr>
            <p:ph idx="2" type="ctrTitle"/>
          </p:nvPr>
        </p:nvSpPr>
        <p:spPr>
          <a:xfrm>
            <a:off x="4213664" y="842025"/>
            <a:ext cx="26979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5"/>
          <p:cNvSpPr txBox="1"/>
          <p:nvPr>
            <p:ph idx="3" type="subTitle"/>
          </p:nvPr>
        </p:nvSpPr>
        <p:spPr>
          <a:xfrm>
            <a:off x="4213664" y="1410841"/>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6" name="Google Shape;36;p5"/>
          <p:cNvSpPr txBox="1"/>
          <p:nvPr>
            <p:ph idx="4" type="ctrTitle"/>
          </p:nvPr>
        </p:nvSpPr>
        <p:spPr>
          <a:xfrm>
            <a:off x="631883" y="3331927"/>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 name="Google Shape;37;p5"/>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8" name="Google Shape;38;p5"/>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9" name="Google Shape;39;p5"/>
          <p:cNvSpPr txBox="1"/>
          <p:nvPr>
            <p:ph idx="7" type="ctrTitle"/>
          </p:nvPr>
        </p:nvSpPr>
        <p:spPr>
          <a:xfrm>
            <a:off x="4213664" y="3331934"/>
            <a:ext cx="25860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 name="Google Shape;40;p5"/>
          <p:cNvSpPr txBox="1"/>
          <p:nvPr>
            <p:ph idx="8" type="subTitle"/>
          </p:nvPr>
        </p:nvSpPr>
        <p:spPr>
          <a:xfrm>
            <a:off x="4213664" y="3914208"/>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7">
    <p:spTree>
      <p:nvGrpSpPr>
        <p:cNvPr id="41" name="Shape 41"/>
        <p:cNvGrpSpPr/>
        <p:nvPr/>
      </p:nvGrpSpPr>
      <p:grpSpPr>
        <a:xfrm>
          <a:off x="0" y="0"/>
          <a:ext cx="0" cy="0"/>
          <a:chOff x="0" y="0"/>
          <a:chExt cx="0" cy="0"/>
        </a:xfrm>
      </p:grpSpPr>
      <p:sp>
        <p:nvSpPr>
          <p:cNvPr id="42" name="Google Shape;42;p6"/>
          <p:cNvSpPr txBox="1"/>
          <p:nvPr>
            <p:ph type="ctrTitle"/>
          </p:nvPr>
        </p:nvSpPr>
        <p:spPr>
          <a:xfrm>
            <a:off x="4921575"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3" name="Google Shape;43;p6"/>
          <p:cNvSpPr txBox="1"/>
          <p:nvPr>
            <p:ph idx="1" type="subTitle"/>
          </p:nvPr>
        </p:nvSpPr>
        <p:spPr>
          <a:xfrm>
            <a:off x="4921575"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4" name="Google Shape;44;p6"/>
          <p:cNvSpPr txBox="1"/>
          <p:nvPr>
            <p:ph idx="2" type="ctrTitle"/>
          </p:nvPr>
        </p:nvSpPr>
        <p:spPr>
          <a:xfrm>
            <a:off x="906139"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5" name="Google Shape;45;p6"/>
          <p:cNvSpPr txBox="1"/>
          <p:nvPr>
            <p:ph idx="3" type="subTitle"/>
          </p:nvPr>
        </p:nvSpPr>
        <p:spPr>
          <a:xfrm>
            <a:off x="906139"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6" name="Google Shape;46;p6"/>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7" name="Google Shape;47;p6"/>
          <p:cNvSpPr txBox="1"/>
          <p:nvPr>
            <p:ph idx="5" type="ctrTitle"/>
          </p:nvPr>
        </p:nvSpPr>
        <p:spPr>
          <a:xfrm>
            <a:off x="2928557" y="2993035"/>
            <a:ext cx="17988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8" name="Google Shape;48;p6"/>
          <p:cNvSpPr txBox="1"/>
          <p:nvPr>
            <p:ph idx="6" type="subTitle"/>
          </p:nvPr>
        </p:nvSpPr>
        <p:spPr>
          <a:xfrm>
            <a:off x="2928550" y="3553810"/>
            <a:ext cx="14763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14">
    <p:spTree>
      <p:nvGrpSpPr>
        <p:cNvPr id="49" name="Shape 49"/>
        <p:cNvGrpSpPr/>
        <p:nvPr/>
      </p:nvGrpSpPr>
      <p:grpSpPr>
        <a:xfrm>
          <a:off x="0" y="0"/>
          <a:ext cx="0" cy="0"/>
          <a:chOff x="0" y="0"/>
          <a:chExt cx="0" cy="0"/>
        </a:xfrm>
      </p:grpSpPr>
      <p:sp>
        <p:nvSpPr>
          <p:cNvPr id="50" name="Google Shape;50;p7"/>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51" name="Google Shape;51;p7"/>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8">
    <p:spTree>
      <p:nvGrpSpPr>
        <p:cNvPr id="52" name="Shape 52"/>
        <p:cNvGrpSpPr/>
        <p:nvPr/>
      </p:nvGrpSpPr>
      <p:grpSpPr>
        <a:xfrm>
          <a:off x="0" y="0"/>
          <a:ext cx="0" cy="0"/>
          <a:chOff x="0" y="0"/>
          <a:chExt cx="0" cy="0"/>
        </a:xfrm>
      </p:grpSpPr>
      <p:sp>
        <p:nvSpPr>
          <p:cNvPr id="53" name="Google Shape;53;p8"/>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4" name="Google Shape;54;p8"/>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16">
    <p:spTree>
      <p:nvGrpSpPr>
        <p:cNvPr id="55" name="Shape 55"/>
        <p:cNvGrpSpPr/>
        <p:nvPr/>
      </p:nvGrpSpPr>
      <p:grpSpPr>
        <a:xfrm>
          <a:off x="0" y="0"/>
          <a:ext cx="0" cy="0"/>
          <a:chOff x="0" y="0"/>
          <a:chExt cx="0" cy="0"/>
        </a:xfrm>
      </p:grpSpPr>
      <p:sp>
        <p:nvSpPr>
          <p:cNvPr id="56" name="Google Shape;56;p9"/>
          <p:cNvSpPr txBox="1"/>
          <p:nvPr>
            <p:ph idx="1" type="subTitle"/>
          </p:nvPr>
        </p:nvSpPr>
        <p:spPr>
          <a:xfrm>
            <a:off x="2117847"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7" name="Google Shape;57;p9"/>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16_1">
    <p:spTree>
      <p:nvGrpSpPr>
        <p:cNvPr id="58" name="Shape 58"/>
        <p:cNvGrpSpPr/>
        <p:nvPr/>
      </p:nvGrpSpPr>
      <p:grpSpPr>
        <a:xfrm>
          <a:off x="0" y="0"/>
          <a:ext cx="0" cy="0"/>
          <a:chOff x="0" y="0"/>
          <a:chExt cx="0" cy="0"/>
        </a:xfrm>
      </p:grpSpPr>
      <p:sp>
        <p:nvSpPr>
          <p:cNvPr id="59" name="Google Shape;59;p10"/>
          <p:cNvSpPr txBox="1"/>
          <p:nvPr>
            <p:ph idx="1" type="subTitle"/>
          </p:nvPr>
        </p:nvSpPr>
        <p:spPr>
          <a:xfrm flipH="1">
            <a:off x="4189625"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60" name="Google Shape;60;p10"/>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indent="-304800" lvl="1" marL="914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indent="-304800" lvl="2" marL="1371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indent="-304800" lvl="3" marL="1828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indent="-304800" lvl="4" marL="22860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indent="-304800" lvl="5" marL="27432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indent="-304800" lvl="6" marL="3200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indent="-304800" lvl="7" marL="3657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indent="-304800" lvl="8" marL="411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4.jp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hyperlink" Target="https://climatemodels.uchicago.edu/rrtm/" TargetMode="External"/><Relationship Id="rId5"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hyperlink" Target="https://www.noaa.gov/jetstream" TargetMode="External"/><Relationship Id="rId4" Type="http://schemas.openxmlformats.org/officeDocument/2006/relationships/hyperlink" Target="https://open.oregonstate.education/climatechange/" TargetMode="External"/><Relationship Id="rId5" Type="http://schemas.openxmlformats.org/officeDocument/2006/relationships/hyperlink" Target="http://ww2010.atmos.uiuc.edu/(Gh)/guides/mtr/home.rxml" TargetMode="External"/><Relationship Id="rId6" Type="http://schemas.openxmlformats.org/officeDocument/2006/relationships/hyperlink" Target="https://science.nasa.gov/climate-change/"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8.xml"/><Relationship Id="rId3" Type="http://schemas.openxmlformats.org/officeDocument/2006/relationships/image" Target="../media/image2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6.jp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8" name="Shape 118"/>
        <p:cNvGrpSpPr/>
        <p:nvPr/>
      </p:nvGrpSpPr>
      <p:grpSpPr>
        <a:xfrm>
          <a:off x="0" y="0"/>
          <a:ext cx="0" cy="0"/>
          <a:chOff x="0" y="0"/>
          <a:chExt cx="0" cy="0"/>
        </a:xfrm>
      </p:grpSpPr>
      <p:pic>
        <p:nvPicPr>
          <p:cNvPr id="119" name="Google Shape;119;p22"/>
          <p:cNvPicPr preferRelativeResize="0"/>
          <p:nvPr/>
        </p:nvPicPr>
        <p:blipFill rotWithShape="1">
          <a:blip r:embed="rId3">
            <a:alphaModFix/>
          </a:blip>
          <a:srcRect b="0" l="13431" r="35979" t="0"/>
          <a:stretch/>
        </p:blipFill>
        <p:spPr>
          <a:xfrm>
            <a:off x="3940124" y="0"/>
            <a:ext cx="5203875" cy="5143500"/>
          </a:xfrm>
          <a:prstGeom prst="rect">
            <a:avLst/>
          </a:prstGeom>
          <a:noFill/>
          <a:ln>
            <a:noFill/>
          </a:ln>
        </p:spPr>
      </p:pic>
      <p:sp>
        <p:nvSpPr>
          <p:cNvPr id="120" name="Google Shape;120;p22"/>
          <p:cNvSpPr/>
          <p:nvPr/>
        </p:nvSpPr>
        <p:spPr>
          <a:xfrm rot="5400000">
            <a:off x="1133550" y="414025"/>
            <a:ext cx="3358800" cy="4366800"/>
          </a:xfrm>
          <a:prstGeom prst="rect">
            <a:avLst/>
          </a:prstGeom>
          <a:solidFill>
            <a:schemeClr val="accent1">
              <a:alpha val="861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2"/>
          <p:cNvSpPr txBox="1"/>
          <p:nvPr>
            <p:ph idx="1" type="subTitle"/>
          </p:nvPr>
        </p:nvSpPr>
        <p:spPr>
          <a:xfrm>
            <a:off x="843075" y="3324525"/>
            <a:ext cx="3217200" cy="71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500">
                <a:solidFill>
                  <a:schemeClr val="lt1"/>
                </a:solidFill>
              </a:rPr>
              <a:t>Georgia Tech Event Workshop Series 2024-25</a:t>
            </a:r>
            <a:endParaRPr sz="1500">
              <a:solidFill>
                <a:schemeClr val="lt1"/>
              </a:solidFill>
            </a:endParaRPr>
          </a:p>
        </p:txBody>
      </p:sp>
      <p:sp>
        <p:nvSpPr>
          <p:cNvPr id="122" name="Google Shape;122;p22"/>
          <p:cNvSpPr txBox="1"/>
          <p:nvPr>
            <p:ph type="ctrTitle"/>
          </p:nvPr>
        </p:nvSpPr>
        <p:spPr>
          <a:xfrm>
            <a:off x="762175" y="1451125"/>
            <a:ext cx="4592400" cy="9234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solidFill>
                  <a:schemeClr val="lt1"/>
                </a:solidFill>
              </a:rPr>
              <a:t>Meteorology</a:t>
            </a:r>
            <a:endParaRPr>
              <a:solidFill>
                <a:schemeClr val="lt1"/>
              </a:solidFill>
              <a:latin typeface="Livvic"/>
              <a:ea typeface="Livvic"/>
              <a:cs typeface="Livvic"/>
              <a:sym typeface="Livvic"/>
            </a:endParaRPr>
          </a:p>
        </p:txBody>
      </p:sp>
      <p:pic>
        <p:nvPicPr>
          <p:cNvPr id="123" name="Google Shape;123;p22"/>
          <p:cNvPicPr preferRelativeResize="0"/>
          <p:nvPr/>
        </p:nvPicPr>
        <p:blipFill>
          <a:blip r:embed="rId4">
            <a:alphaModFix/>
          </a:blip>
          <a:stretch>
            <a:fillRect/>
          </a:stretch>
        </p:blipFill>
        <p:spPr>
          <a:xfrm>
            <a:off x="7129200" y="185150"/>
            <a:ext cx="1782300" cy="1782300"/>
          </a:xfrm>
          <a:prstGeom prst="ellipse">
            <a:avLst/>
          </a:prstGeom>
          <a:noFill/>
          <a:ln cap="flat" cmpd="sng" w="28575">
            <a:solidFill>
              <a:schemeClr val="accent4"/>
            </a:solidFill>
            <a:prstDash val="solid"/>
            <a:round/>
            <a:headEnd len="sm" w="sm" type="none"/>
            <a:tailEnd len="sm" w="sm" type="none"/>
          </a:ln>
        </p:spPr>
      </p:pic>
      <p:sp>
        <p:nvSpPr>
          <p:cNvPr id="124" name="Google Shape;124;p22"/>
          <p:cNvSpPr txBox="1"/>
          <p:nvPr>
            <p:ph type="ctrTitle"/>
          </p:nvPr>
        </p:nvSpPr>
        <p:spPr>
          <a:xfrm>
            <a:off x="843075" y="2557025"/>
            <a:ext cx="4592400" cy="585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2600">
                <a:solidFill>
                  <a:srgbClr val="EFD67E"/>
                </a:solidFill>
              </a:rPr>
              <a:t>Division B</a:t>
            </a:r>
            <a:endParaRPr sz="2600">
              <a:solidFill>
                <a:srgbClr val="EFD67E"/>
              </a:solidFill>
              <a:latin typeface="Livvic"/>
              <a:ea typeface="Livvic"/>
              <a:cs typeface="Livvic"/>
              <a:sym typeface="Livv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3" name="Shape 203"/>
        <p:cNvGrpSpPr/>
        <p:nvPr/>
      </p:nvGrpSpPr>
      <p:grpSpPr>
        <a:xfrm>
          <a:off x="0" y="0"/>
          <a:ext cx="0" cy="0"/>
          <a:chOff x="0" y="0"/>
          <a:chExt cx="0" cy="0"/>
        </a:xfrm>
      </p:grpSpPr>
      <p:sp>
        <p:nvSpPr>
          <p:cNvPr id="204" name="Google Shape;204;p31"/>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1"/>
          <p:cNvSpPr txBox="1"/>
          <p:nvPr>
            <p:ph idx="4294967295" type="ctrTitle"/>
          </p:nvPr>
        </p:nvSpPr>
        <p:spPr>
          <a:xfrm>
            <a:off x="426075" y="238650"/>
            <a:ext cx="56397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2: Energy Budget</a:t>
            </a:r>
            <a:endParaRPr sz="3300">
              <a:solidFill>
                <a:schemeClr val="lt1"/>
              </a:solidFill>
              <a:latin typeface="Livvic"/>
              <a:ea typeface="Livvic"/>
              <a:cs typeface="Livvic"/>
              <a:sym typeface="Livvic"/>
            </a:endParaRPr>
          </a:p>
        </p:txBody>
      </p:sp>
      <p:sp>
        <p:nvSpPr>
          <p:cNvPr id="206" name="Google Shape;206;p31"/>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Our planet takes in energy from the Sun and also emits its own energy</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b="1" lang="en" sz="1900">
                <a:solidFill>
                  <a:schemeClr val="dk1"/>
                </a:solidFill>
                <a:latin typeface="Catamaran"/>
                <a:ea typeface="Catamaran"/>
                <a:cs typeface="Catamaran"/>
                <a:sym typeface="Catamaran"/>
              </a:rPr>
              <a:t>All energy</a:t>
            </a:r>
            <a:r>
              <a:rPr lang="en" sz="1900">
                <a:solidFill>
                  <a:schemeClr val="dk1"/>
                </a:solidFill>
                <a:latin typeface="Catamaran Light"/>
                <a:ea typeface="Catamaran Light"/>
                <a:cs typeface="Catamaran Light"/>
                <a:sym typeface="Catamaran Light"/>
              </a:rPr>
              <a:t> involved in weather comes from</a:t>
            </a:r>
            <a:br>
              <a:rPr lang="en" sz="1900">
                <a:solidFill>
                  <a:schemeClr val="dk1"/>
                </a:solidFill>
                <a:latin typeface="Catamaran Light"/>
                <a:ea typeface="Catamaran Light"/>
                <a:cs typeface="Catamaran Light"/>
                <a:sym typeface="Catamaran Light"/>
              </a:rPr>
            </a:br>
            <a:r>
              <a:rPr b="1" lang="en" sz="1900">
                <a:solidFill>
                  <a:schemeClr val="dk1"/>
                </a:solidFill>
                <a:latin typeface="Catamaran"/>
                <a:ea typeface="Catamaran"/>
                <a:cs typeface="Catamaran"/>
                <a:sym typeface="Catamaran"/>
              </a:rPr>
              <a:t>t</a:t>
            </a:r>
            <a:r>
              <a:rPr b="1" lang="en" sz="1900">
                <a:solidFill>
                  <a:schemeClr val="dk1"/>
                </a:solidFill>
                <a:latin typeface="Catamaran"/>
                <a:ea typeface="Catamaran"/>
                <a:cs typeface="Catamaran"/>
                <a:sym typeface="Catamaran"/>
              </a:rPr>
              <a:t>he Sun</a:t>
            </a:r>
            <a:endParaRPr b="1" sz="1900">
              <a:solidFill>
                <a:schemeClr val="dk1"/>
              </a:solidFill>
              <a:latin typeface="Catamaran"/>
              <a:ea typeface="Catamaran"/>
              <a:cs typeface="Catamaran"/>
              <a:sym typeface="Catamaran"/>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Sun emits </a:t>
            </a:r>
            <a:r>
              <a:rPr b="1" lang="en" sz="1900">
                <a:solidFill>
                  <a:schemeClr val="dk1"/>
                </a:solidFill>
                <a:latin typeface="Catamaran"/>
                <a:ea typeface="Catamaran"/>
                <a:cs typeface="Catamaran"/>
                <a:sym typeface="Catamaran"/>
              </a:rPr>
              <a:t>shortwave</a:t>
            </a:r>
            <a:r>
              <a:rPr lang="en" sz="1900">
                <a:solidFill>
                  <a:schemeClr val="dk1"/>
                </a:solidFill>
                <a:latin typeface="Catamaran Light"/>
                <a:ea typeface="Catamaran Light"/>
                <a:cs typeface="Catamaran Light"/>
                <a:sym typeface="Catamaran Light"/>
              </a:rPr>
              <a:t> energy (visible, UV)</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Earth absorbs some energy and </a:t>
            </a:r>
            <a:r>
              <a:rPr b="1" lang="en" sz="1900">
                <a:solidFill>
                  <a:schemeClr val="dk1"/>
                </a:solidFill>
                <a:latin typeface="Catamaran"/>
                <a:ea typeface="Catamaran"/>
                <a:cs typeface="Catamaran"/>
                <a:sym typeface="Catamaran"/>
              </a:rPr>
              <a:t>re-emits</a:t>
            </a:r>
            <a:br>
              <a:rPr lang="en" sz="1900">
                <a:solidFill>
                  <a:schemeClr val="dk1"/>
                </a:solidFill>
                <a:latin typeface="Catamaran Light"/>
                <a:ea typeface="Catamaran Light"/>
                <a:cs typeface="Catamaran Light"/>
                <a:sym typeface="Catamaran Light"/>
              </a:rPr>
            </a:br>
            <a:r>
              <a:rPr lang="en" sz="1900">
                <a:solidFill>
                  <a:schemeClr val="dk1"/>
                </a:solidFill>
                <a:latin typeface="Catamaran Light"/>
                <a:ea typeface="Catamaran Light"/>
                <a:cs typeface="Catamaran Light"/>
                <a:sym typeface="Catamaran Light"/>
              </a:rPr>
              <a:t>i</a:t>
            </a:r>
            <a:r>
              <a:rPr lang="en" sz="1900">
                <a:solidFill>
                  <a:schemeClr val="dk1"/>
                </a:solidFill>
                <a:latin typeface="Catamaran Light"/>
                <a:ea typeface="Catamaran Light"/>
                <a:cs typeface="Catamaran Light"/>
                <a:sym typeface="Catamaran Light"/>
              </a:rPr>
              <a:t>t as </a:t>
            </a:r>
            <a:r>
              <a:rPr b="1" lang="en" sz="1900">
                <a:solidFill>
                  <a:schemeClr val="dk1"/>
                </a:solidFill>
                <a:latin typeface="Catamaran"/>
                <a:ea typeface="Catamaran"/>
                <a:cs typeface="Catamaran"/>
                <a:sym typeface="Catamaran"/>
              </a:rPr>
              <a:t>longwave</a:t>
            </a:r>
            <a:r>
              <a:rPr lang="en" sz="1900">
                <a:solidFill>
                  <a:schemeClr val="dk1"/>
                </a:solidFill>
                <a:latin typeface="Catamaran Light"/>
                <a:ea typeface="Catamaran Light"/>
                <a:cs typeface="Catamaran Light"/>
                <a:sym typeface="Catamaran Light"/>
              </a:rPr>
              <a:t> radiation (infrared)</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Earth’s longwave radiation is </a:t>
            </a:r>
            <a:r>
              <a:rPr b="1" lang="en" sz="1900" u="sng">
                <a:solidFill>
                  <a:schemeClr val="dk1"/>
                </a:solidFill>
                <a:latin typeface="Catamaran"/>
                <a:ea typeface="Catamaran"/>
                <a:cs typeface="Catamaran"/>
                <a:sym typeface="Catamaran"/>
              </a:rPr>
              <a:t>not</a:t>
            </a:r>
            <a:r>
              <a:rPr lang="en" sz="1900">
                <a:solidFill>
                  <a:schemeClr val="dk1"/>
                </a:solidFill>
                <a:latin typeface="Catamaran Light"/>
                <a:ea typeface="Catamaran Light"/>
                <a:cs typeface="Catamaran Light"/>
                <a:sym typeface="Catamaran Light"/>
              </a:rPr>
              <a:t> the same</a:t>
            </a:r>
            <a:br>
              <a:rPr lang="en" sz="1900">
                <a:solidFill>
                  <a:schemeClr val="dk1"/>
                </a:solidFill>
                <a:latin typeface="Catamaran Light"/>
                <a:ea typeface="Catamaran Light"/>
                <a:cs typeface="Catamaran Light"/>
                <a:sym typeface="Catamaran Light"/>
              </a:rPr>
            </a:br>
            <a:r>
              <a:rPr lang="en" sz="1900">
                <a:solidFill>
                  <a:schemeClr val="dk1"/>
                </a:solidFill>
                <a:latin typeface="Catamaran Light"/>
                <a:ea typeface="Catamaran Light"/>
                <a:cs typeface="Catamaran Light"/>
                <a:sym typeface="Catamaran Light"/>
              </a:rPr>
              <a:t>a</a:t>
            </a:r>
            <a:r>
              <a:rPr lang="en" sz="1900">
                <a:solidFill>
                  <a:schemeClr val="dk1"/>
                </a:solidFill>
                <a:latin typeface="Catamaran Light"/>
                <a:ea typeface="Catamaran Light"/>
                <a:cs typeface="Catamaran Light"/>
                <a:sym typeface="Catamaran Light"/>
              </a:rPr>
              <a:t>s light that Earth reflects</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207" name="Google Shape;207;p31"/>
          <p:cNvPicPr preferRelativeResize="0"/>
          <p:nvPr/>
        </p:nvPicPr>
        <p:blipFill>
          <a:blip r:embed="rId3">
            <a:alphaModFix/>
          </a:blip>
          <a:stretch>
            <a:fillRect/>
          </a:stretch>
        </p:blipFill>
        <p:spPr>
          <a:xfrm>
            <a:off x="5272626" y="2017550"/>
            <a:ext cx="3375699" cy="2522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1" name="Shape 211"/>
        <p:cNvGrpSpPr/>
        <p:nvPr/>
      </p:nvGrpSpPr>
      <p:grpSpPr>
        <a:xfrm>
          <a:off x="0" y="0"/>
          <a:ext cx="0" cy="0"/>
          <a:chOff x="0" y="0"/>
          <a:chExt cx="0" cy="0"/>
        </a:xfrm>
      </p:grpSpPr>
      <p:sp>
        <p:nvSpPr>
          <p:cNvPr id="212" name="Google Shape;212;p32"/>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2"/>
          <p:cNvSpPr txBox="1"/>
          <p:nvPr>
            <p:ph idx="4294967295" type="ctrTitle"/>
          </p:nvPr>
        </p:nvSpPr>
        <p:spPr>
          <a:xfrm>
            <a:off x="426075" y="238650"/>
            <a:ext cx="56397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2: Energy Budget</a:t>
            </a:r>
            <a:endParaRPr sz="3300">
              <a:solidFill>
                <a:schemeClr val="lt1"/>
              </a:solidFill>
              <a:latin typeface="Livvic"/>
              <a:ea typeface="Livvic"/>
              <a:cs typeface="Livvic"/>
              <a:sym typeface="Livvic"/>
            </a:endParaRPr>
          </a:p>
        </p:txBody>
      </p:sp>
      <p:sp>
        <p:nvSpPr>
          <p:cNvPr id="214" name="Google Shape;214;p32"/>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Catamaran"/>
                <a:ea typeface="Catamaran"/>
                <a:cs typeface="Catamaran"/>
                <a:sym typeface="Catamaran"/>
              </a:rPr>
              <a:t>Albedo</a:t>
            </a:r>
            <a:r>
              <a:rPr lang="en" sz="1900">
                <a:solidFill>
                  <a:schemeClr val="dk1"/>
                </a:solidFill>
                <a:latin typeface="Catamaran Light"/>
                <a:ea typeface="Catamaran Light"/>
                <a:cs typeface="Catamaran Light"/>
                <a:sym typeface="Catamaran Light"/>
              </a:rPr>
              <a:t> is how reflective a surface is</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Albedo of 0 absorbs all incoming light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Albedo of 1 reflects all incoming light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a:buChar char="●"/>
            </a:pPr>
            <a:r>
              <a:rPr b="1" lang="en" sz="1900">
                <a:solidFill>
                  <a:schemeClr val="dk1"/>
                </a:solidFill>
                <a:latin typeface="Catamaran"/>
                <a:ea typeface="Catamaran"/>
                <a:cs typeface="Catamaran"/>
                <a:sym typeface="Catamaran"/>
              </a:rPr>
              <a:t>Earth</a:t>
            </a:r>
            <a:r>
              <a:rPr lang="en" sz="1900">
                <a:solidFill>
                  <a:schemeClr val="dk1"/>
                </a:solidFill>
                <a:latin typeface="Catamaran Light"/>
                <a:ea typeface="Catamaran Light"/>
                <a:cs typeface="Catamaran Light"/>
                <a:sym typeface="Catamaran Light"/>
              </a:rPr>
              <a:t> has an average albedo of </a:t>
            </a:r>
            <a:r>
              <a:rPr b="1" lang="en" sz="1900">
                <a:solidFill>
                  <a:schemeClr val="dk1"/>
                </a:solidFill>
                <a:latin typeface="Catamaran"/>
                <a:ea typeface="Catamaran"/>
                <a:cs typeface="Catamaran"/>
                <a:sym typeface="Catamaran"/>
              </a:rPr>
              <a:t>0.3</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Therefore, about </a:t>
            </a:r>
            <a:r>
              <a:rPr b="1" lang="en" sz="1900">
                <a:solidFill>
                  <a:schemeClr val="dk1"/>
                </a:solidFill>
                <a:latin typeface="Catamaran"/>
                <a:ea typeface="Catamaran"/>
                <a:cs typeface="Catamaran"/>
                <a:sym typeface="Catamaran"/>
              </a:rPr>
              <a:t>30%</a:t>
            </a:r>
            <a:r>
              <a:rPr lang="en" sz="1900">
                <a:solidFill>
                  <a:schemeClr val="dk1"/>
                </a:solidFill>
                <a:latin typeface="Catamaran Light"/>
                <a:ea typeface="Catamaran Light"/>
                <a:cs typeface="Catamaran Light"/>
                <a:sym typeface="Catamaran Light"/>
              </a:rPr>
              <a:t> of all sunlight</a:t>
            </a:r>
            <a:br>
              <a:rPr lang="en" sz="1900">
                <a:solidFill>
                  <a:schemeClr val="dk1"/>
                </a:solidFill>
                <a:latin typeface="Catamaran Light"/>
                <a:ea typeface="Catamaran Light"/>
                <a:cs typeface="Catamaran Light"/>
                <a:sym typeface="Catamaran Light"/>
              </a:rPr>
            </a:br>
            <a:r>
              <a:rPr lang="en" sz="1900">
                <a:solidFill>
                  <a:schemeClr val="dk1"/>
                </a:solidFill>
                <a:latin typeface="Catamaran Light"/>
                <a:ea typeface="Catamaran Light"/>
                <a:cs typeface="Catamaran Light"/>
                <a:sym typeface="Catamaran Light"/>
              </a:rPr>
              <a:t>i</a:t>
            </a:r>
            <a:r>
              <a:rPr lang="en" sz="1900">
                <a:solidFill>
                  <a:schemeClr val="dk1"/>
                </a:solidFill>
                <a:latin typeface="Catamaran Light"/>
                <a:ea typeface="Catamaran Light"/>
                <a:cs typeface="Catamaran Light"/>
                <a:sym typeface="Catamaran Light"/>
              </a:rPr>
              <a:t>s reflected back into space!</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The rest is absorbed</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215" name="Google Shape;215;p32"/>
          <p:cNvPicPr preferRelativeResize="0"/>
          <p:nvPr/>
        </p:nvPicPr>
        <p:blipFill>
          <a:blip r:embed="rId3">
            <a:alphaModFix/>
          </a:blip>
          <a:stretch>
            <a:fillRect/>
          </a:stretch>
        </p:blipFill>
        <p:spPr>
          <a:xfrm>
            <a:off x="5272626" y="2017550"/>
            <a:ext cx="3375699" cy="2522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9" name="Shape 219"/>
        <p:cNvGrpSpPr/>
        <p:nvPr/>
      </p:nvGrpSpPr>
      <p:grpSpPr>
        <a:xfrm>
          <a:off x="0" y="0"/>
          <a:ext cx="0" cy="0"/>
          <a:chOff x="0" y="0"/>
          <a:chExt cx="0" cy="0"/>
        </a:xfrm>
      </p:grpSpPr>
      <p:sp>
        <p:nvSpPr>
          <p:cNvPr id="220" name="Google Shape;220;p33"/>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3"/>
          <p:cNvSpPr txBox="1"/>
          <p:nvPr>
            <p:ph idx="4294967295" type="ctrTitle"/>
          </p:nvPr>
        </p:nvSpPr>
        <p:spPr>
          <a:xfrm>
            <a:off x="426075" y="238650"/>
            <a:ext cx="56397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2: Energy </a:t>
            </a:r>
            <a:r>
              <a:rPr lang="en" sz="3300">
                <a:solidFill>
                  <a:schemeClr val="lt1"/>
                </a:solidFill>
              </a:rPr>
              <a:t>Budget</a:t>
            </a:r>
            <a:endParaRPr sz="3300">
              <a:solidFill>
                <a:schemeClr val="lt1"/>
              </a:solidFill>
              <a:latin typeface="Livvic"/>
              <a:ea typeface="Livvic"/>
              <a:cs typeface="Livvic"/>
              <a:sym typeface="Livvic"/>
            </a:endParaRPr>
          </a:p>
        </p:txBody>
      </p:sp>
      <p:sp>
        <p:nvSpPr>
          <p:cNvPr id="222" name="Google Shape;222;p33"/>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Catamaran"/>
                <a:ea typeface="Catamaran"/>
                <a:cs typeface="Catamaran"/>
                <a:sym typeface="Catamaran"/>
              </a:rPr>
              <a:t>Absorbed energy</a:t>
            </a:r>
            <a:r>
              <a:rPr lang="en" sz="1900">
                <a:solidFill>
                  <a:schemeClr val="dk1"/>
                </a:solidFill>
                <a:latin typeface="Catamaran Light"/>
                <a:ea typeface="Catamaran Light"/>
                <a:cs typeface="Catamaran Light"/>
                <a:sym typeface="Catamaran Light"/>
              </a:rPr>
              <a:t> is </a:t>
            </a:r>
            <a:r>
              <a:rPr b="1" lang="en" sz="1900">
                <a:solidFill>
                  <a:schemeClr val="dk1"/>
                </a:solidFill>
                <a:latin typeface="Catamaran"/>
                <a:ea typeface="Catamaran"/>
                <a:cs typeface="Catamaran"/>
                <a:sym typeface="Catamaran"/>
              </a:rPr>
              <a:t>re-</a:t>
            </a:r>
            <a:r>
              <a:rPr b="1" lang="en" sz="1900">
                <a:solidFill>
                  <a:schemeClr val="dk1"/>
                </a:solidFill>
                <a:latin typeface="Catamaran"/>
                <a:ea typeface="Catamaran"/>
                <a:cs typeface="Catamaran"/>
                <a:sym typeface="Catamaran"/>
              </a:rPr>
              <a:t>emitted</a:t>
            </a:r>
            <a:r>
              <a:rPr lang="en" sz="1900">
                <a:solidFill>
                  <a:schemeClr val="dk1"/>
                </a:solidFill>
                <a:latin typeface="Catamaran Light"/>
                <a:ea typeface="Catamaran Light"/>
                <a:cs typeface="Catamaran Light"/>
                <a:sym typeface="Catamaran Light"/>
              </a:rPr>
              <a:t> as longwave radiation</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Not the same as reflected energy</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This energy is heading out to space</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Some gases in the atmosphere absorb</a:t>
            </a:r>
            <a:br>
              <a:rPr lang="en" sz="1900">
                <a:solidFill>
                  <a:schemeClr val="dk1"/>
                </a:solidFill>
                <a:latin typeface="Catamaran Light"/>
                <a:ea typeface="Catamaran Light"/>
                <a:cs typeface="Catamaran Light"/>
                <a:sym typeface="Catamaran Light"/>
              </a:rPr>
            </a:br>
            <a:r>
              <a:rPr lang="en" sz="1900">
                <a:solidFill>
                  <a:schemeClr val="dk1"/>
                </a:solidFill>
                <a:latin typeface="Catamaran Light"/>
                <a:ea typeface="Catamaran Light"/>
                <a:cs typeface="Catamaran Light"/>
                <a:sym typeface="Catamaran Light"/>
              </a:rPr>
              <a:t>o</a:t>
            </a:r>
            <a:r>
              <a:rPr lang="en" sz="1900">
                <a:solidFill>
                  <a:schemeClr val="dk1"/>
                </a:solidFill>
                <a:latin typeface="Catamaran Light"/>
                <a:ea typeface="Catamaran Light"/>
                <a:cs typeface="Catamaran Light"/>
                <a:sym typeface="Catamaran Light"/>
              </a:rPr>
              <a:t>utgoing longwave radiation</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Some energy is then re-emitted back</a:t>
            </a:r>
            <a:br>
              <a:rPr lang="en" sz="1900">
                <a:solidFill>
                  <a:schemeClr val="dk1"/>
                </a:solidFill>
                <a:latin typeface="Catamaran Light"/>
                <a:ea typeface="Catamaran Light"/>
                <a:cs typeface="Catamaran Light"/>
                <a:sym typeface="Catamaran Light"/>
              </a:rPr>
            </a:br>
            <a:r>
              <a:rPr lang="en" sz="1900">
                <a:solidFill>
                  <a:schemeClr val="dk1"/>
                </a:solidFill>
                <a:latin typeface="Catamaran Light"/>
                <a:ea typeface="Catamaran Light"/>
                <a:cs typeface="Catamaran Light"/>
                <a:sym typeface="Catamaran Light"/>
              </a:rPr>
              <a:t>t</a:t>
            </a:r>
            <a:r>
              <a:rPr lang="en" sz="1900">
                <a:solidFill>
                  <a:schemeClr val="dk1"/>
                </a:solidFill>
                <a:latin typeface="Catamaran Light"/>
                <a:ea typeface="Catamaran Light"/>
                <a:cs typeface="Catamaran Light"/>
                <a:sym typeface="Catamaran Light"/>
              </a:rPr>
              <a:t>o Earth’s surface as </a:t>
            </a:r>
            <a:r>
              <a:rPr b="1" lang="en" sz="1900">
                <a:solidFill>
                  <a:schemeClr val="dk1"/>
                </a:solidFill>
                <a:latin typeface="Catamaran"/>
                <a:ea typeface="Catamaran"/>
                <a:cs typeface="Catamaran"/>
                <a:sym typeface="Catamaran"/>
              </a:rPr>
              <a:t>heat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This is the </a:t>
            </a:r>
            <a:r>
              <a:rPr b="1" lang="en" sz="1900">
                <a:solidFill>
                  <a:schemeClr val="dk1"/>
                </a:solidFill>
                <a:latin typeface="Catamaran"/>
                <a:ea typeface="Catamaran"/>
                <a:cs typeface="Catamaran"/>
                <a:sym typeface="Catamaran"/>
              </a:rPr>
              <a:t>greenhouse effect</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223" name="Google Shape;223;p33"/>
          <p:cNvPicPr preferRelativeResize="0"/>
          <p:nvPr/>
        </p:nvPicPr>
        <p:blipFill>
          <a:blip r:embed="rId3">
            <a:alphaModFix/>
          </a:blip>
          <a:stretch>
            <a:fillRect/>
          </a:stretch>
        </p:blipFill>
        <p:spPr>
          <a:xfrm>
            <a:off x="5272626" y="2017550"/>
            <a:ext cx="3375699" cy="2522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7" name="Shape 227"/>
        <p:cNvGrpSpPr/>
        <p:nvPr/>
      </p:nvGrpSpPr>
      <p:grpSpPr>
        <a:xfrm>
          <a:off x="0" y="0"/>
          <a:ext cx="0" cy="0"/>
          <a:chOff x="0" y="0"/>
          <a:chExt cx="0" cy="0"/>
        </a:xfrm>
      </p:grpSpPr>
      <p:sp>
        <p:nvSpPr>
          <p:cNvPr id="228" name="Google Shape;228;p34"/>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4"/>
          <p:cNvSpPr txBox="1"/>
          <p:nvPr>
            <p:ph idx="4294967295" type="ctrTitle"/>
          </p:nvPr>
        </p:nvSpPr>
        <p:spPr>
          <a:xfrm>
            <a:off x="426075" y="238650"/>
            <a:ext cx="56397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2: Energy Budget</a:t>
            </a:r>
            <a:endParaRPr sz="3300">
              <a:solidFill>
                <a:schemeClr val="lt1"/>
              </a:solidFill>
              <a:latin typeface="Livvic"/>
              <a:ea typeface="Livvic"/>
              <a:cs typeface="Livvic"/>
              <a:sym typeface="Livvic"/>
            </a:endParaRPr>
          </a:p>
        </p:txBody>
      </p:sp>
      <p:sp>
        <p:nvSpPr>
          <p:cNvPr id="230" name="Google Shape;230;p34"/>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The </a:t>
            </a:r>
            <a:r>
              <a:rPr b="1" lang="en" sz="1900">
                <a:solidFill>
                  <a:schemeClr val="dk1"/>
                </a:solidFill>
                <a:latin typeface="Catamaran"/>
                <a:ea typeface="Catamaran"/>
                <a:cs typeface="Catamaran"/>
                <a:sym typeface="Catamaran"/>
              </a:rPr>
              <a:t>greenhouse effect</a:t>
            </a:r>
            <a:r>
              <a:rPr lang="en" sz="1900">
                <a:solidFill>
                  <a:schemeClr val="dk1"/>
                </a:solidFill>
                <a:latin typeface="Catamaran Light"/>
                <a:ea typeface="Catamaran Light"/>
                <a:cs typeface="Catamaran Light"/>
                <a:sym typeface="Catamaran Light"/>
              </a:rPr>
              <a:t> is </a:t>
            </a:r>
            <a:r>
              <a:rPr b="1" lang="en" sz="1900">
                <a:solidFill>
                  <a:schemeClr val="dk1"/>
                </a:solidFill>
                <a:latin typeface="Catamaran"/>
                <a:ea typeface="Catamaran"/>
                <a:cs typeface="Catamaran"/>
                <a:sym typeface="Catamaran"/>
              </a:rPr>
              <a:t>important </a:t>
            </a:r>
            <a:r>
              <a:rPr lang="en" sz="1900">
                <a:solidFill>
                  <a:schemeClr val="dk1"/>
                </a:solidFill>
                <a:latin typeface="Catamaran Light"/>
                <a:ea typeface="Catamaran Light"/>
                <a:cs typeface="Catamaran Light"/>
                <a:sym typeface="Catamaran Light"/>
              </a:rPr>
              <a:t>for keeping </a:t>
            </a:r>
            <a:r>
              <a:rPr lang="en" sz="1900">
                <a:solidFill>
                  <a:schemeClr val="dk1"/>
                </a:solidFill>
                <a:latin typeface="Catamaran Light"/>
                <a:ea typeface="Catamaran Light"/>
                <a:cs typeface="Catamaran Light"/>
                <a:sym typeface="Catamaran Light"/>
              </a:rPr>
              <a:t>the</a:t>
            </a:r>
            <a:r>
              <a:rPr lang="en" sz="1900">
                <a:solidFill>
                  <a:schemeClr val="dk1"/>
                </a:solidFill>
                <a:latin typeface="Catamaran Light"/>
                <a:ea typeface="Catamaran Light"/>
                <a:cs typeface="Catamaran Light"/>
                <a:sym typeface="Catamaran Light"/>
              </a:rPr>
              <a:t> planet warm!</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However, too much can be </a:t>
            </a:r>
            <a:r>
              <a:rPr b="1" lang="en" sz="1900">
                <a:solidFill>
                  <a:schemeClr val="dk1"/>
                </a:solidFill>
                <a:latin typeface="Catamaran"/>
                <a:ea typeface="Catamaran"/>
                <a:cs typeface="Catamaran"/>
                <a:sym typeface="Catamaran"/>
              </a:rPr>
              <a:t>harmful</a:t>
            </a:r>
            <a:endParaRPr b="1" sz="1900">
              <a:solidFill>
                <a:schemeClr val="dk1"/>
              </a:solidFill>
              <a:latin typeface="Catamaran"/>
              <a:ea typeface="Catamaran"/>
              <a:cs typeface="Catamaran"/>
              <a:sym typeface="Catamaran"/>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If Earth </a:t>
            </a:r>
            <a:r>
              <a:rPr b="1" lang="en" sz="1900">
                <a:solidFill>
                  <a:schemeClr val="dk1"/>
                </a:solidFill>
                <a:latin typeface="Catamaran"/>
                <a:ea typeface="Catamaran"/>
                <a:cs typeface="Catamaran"/>
                <a:sym typeface="Catamaran"/>
              </a:rPr>
              <a:t>keeps more energy than it </a:t>
            </a:r>
            <a:r>
              <a:rPr b="1" lang="en" sz="1900">
                <a:solidFill>
                  <a:schemeClr val="dk1"/>
                </a:solidFill>
                <a:latin typeface="Catamaran"/>
                <a:ea typeface="Catamaran"/>
                <a:cs typeface="Catamaran"/>
                <a:sym typeface="Catamaran"/>
              </a:rPr>
              <a:t>r</a:t>
            </a:r>
            <a:r>
              <a:rPr b="1" lang="en" sz="1900">
                <a:solidFill>
                  <a:schemeClr val="dk1"/>
                </a:solidFill>
                <a:latin typeface="Catamaran"/>
                <a:ea typeface="Catamaran"/>
                <a:cs typeface="Catamaran"/>
                <a:sym typeface="Catamaran"/>
              </a:rPr>
              <a:t>eceives</a:t>
            </a:r>
            <a:r>
              <a:rPr lang="en" sz="1900">
                <a:solidFill>
                  <a:schemeClr val="dk1"/>
                </a:solidFill>
                <a:latin typeface="Catamaran Light"/>
                <a:ea typeface="Catamaran Light"/>
                <a:cs typeface="Catamaran Light"/>
                <a:sym typeface="Catamaran Light"/>
              </a:rPr>
              <a:t> </a:t>
            </a:r>
            <a:r>
              <a:rPr lang="en" sz="1900">
                <a:solidFill>
                  <a:schemeClr val="dk1"/>
                </a:solidFill>
                <a:latin typeface="Catamaran Light"/>
                <a:ea typeface="Catamaran Light"/>
                <a:cs typeface="Catamaran Light"/>
                <a:sym typeface="Catamaran Light"/>
              </a:rPr>
              <a:t>f</a:t>
            </a:r>
            <a:r>
              <a:rPr lang="en" sz="1900">
                <a:solidFill>
                  <a:schemeClr val="dk1"/>
                </a:solidFill>
                <a:latin typeface="Catamaran Light"/>
                <a:ea typeface="Catamaran Light"/>
                <a:cs typeface="Catamaran Light"/>
                <a:sym typeface="Catamaran Light"/>
              </a:rPr>
              <a:t>rom </a:t>
            </a:r>
            <a:br>
              <a:rPr lang="en" sz="1900">
                <a:solidFill>
                  <a:schemeClr val="dk1"/>
                </a:solidFill>
                <a:latin typeface="Catamaran Light"/>
                <a:ea typeface="Catamaran Light"/>
                <a:cs typeface="Catamaran Light"/>
                <a:sym typeface="Catamaran Light"/>
              </a:rPr>
            </a:br>
            <a:r>
              <a:rPr lang="en" sz="1900">
                <a:solidFill>
                  <a:schemeClr val="dk1"/>
                </a:solidFill>
                <a:latin typeface="Catamaran Light"/>
                <a:ea typeface="Catamaran Light"/>
                <a:cs typeface="Catamaran Light"/>
                <a:sym typeface="Catamaran Light"/>
              </a:rPr>
              <a:t>the Sun, the planet will warm up</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Common </a:t>
            </a:r>
            <a:r>
              <a:rPr b="1" lang="en" sz="1900">
                <a:solidFill>
                  <a:schemeClr val="dk1"/>
                </a:solidFill>
                <a:latin typeface="Catamaran"/>
                <a:ea typeface="Catamaran"/>
                <a:cs typeface="Catamaran"/>
                <a:sym typeface="Catamaran"/>
              </a:rPr>
              <a:t>greenhouse gases</a:t>
            </a:r>
            <a:r>
              <a:rPr lang="en" sz="1900">
                <a:solidFill>
                  <a:schemeClr val="dk1"/>
                </a:solidFill>
                <a:latin typeface="Catamaran Light"/>
                <a:ea typeface="Catamaran Light"/>
                <a:cs typeface="Catamaran Light"/>
                <a:sym typeface="Catamaran Light"/>
              </a:rPr>
              <a:t> include: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Carbon dioxide (CO</a:t>
            </a:r>
            <a:r>
              <a:rPr baseline="-25000" lang="en" sz="1900">
                <a:solidFill>
                  <a:schemeClr val="dk1"/>
                </a:solidFill>
                <a:latin typeface="Catamaran Light"/>
                <a:ea typeface="Catamaran Light"/>
                <a:cs typeface="Catamaran Light"/>
                <a:sym typeface="Catamaran Light"/>
              </a:rPr>
              <a:t>2</a:t>
            </a:r>
            <a:r>
              <a:rPr lang="en" sz="1900">
                <a:solidFill>
                  <a:schemeClr val="dk1"/>
                </a:solidFill>
                <a:latin typeface="Catamaran Light"/>
                <a:ea typeface="Catamaran Light"/>
                <a:cs typeface="Catamaran Light"/>
                <a:sym typeface="Catamaran Light"/>
              </a:rPr>
              <a: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Methane (CH</a:t>
            </a:r>
            <a:r>
              <a:rPr baseline="-25000" lang="en" sz="1900">
                <a:solidFill>
                  <a:schemeClr val="dk1"/>
                </a:solidFill>
                <a:latin typeface="Catamaran Light"/>
                <a:ea typeface="Catamaran Light"/>
                <a:cs typeface="Catamaran Light"/>
                <a:sym typeface="Catamaran Light"/>
              </a:rPr>
              <a:t>4</a:t>
            </a:r>
            <a:r>
              <a:rPr lang="en" sz="1900">
                <a:solidFill>
                  <a:schemeClr val="dk1"/>
                </a:solidFill>
                <a:latin typeface="Catamaran Light"/>
                <a:ea typeface="Catamaran Light"/>
                <a:cs typeface="Catamaran Light"/>
                <a:sym typeface="Catamaran Light"/>
              </a:rPr>
              <a: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Water (H</a:t>
            </a:r>
            <a:r>
              <a:rPr baseline="-25000" lang="en" sz="1900">
                <a:solidFill>
                  <a:schemeClr val="dk1"/>
                </a:solidFill>
                <a:latin typeface="Catamaran Light"/>
                <a:ea typeface="Catamaran Light"/>
                <a:cs typeface="Catamaran Light"/>
                <a:sym typeface="Catamaran Light"/>
              </a:rPr>
              <a:t>2</a:t>
            </a:r>
            <a:r>
              <a:rPr lang="en" sz="1900">
                <a:solidFill>
                  <a:schemeClr val="dk1"/>
                </a:solidFill>
                <a:latin typeface="Catamaran Light"/>
                <a:ea typeface="Catamaran Light"/>
                <a:cs typeface="Catamaran Light"/>
                <a:sym typeface="Catamaran Light"/>
              </a:rPr>
              <a:t>O)</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Nitrous oxide (N</a:t>
            </a:r>
            <a:r>
              <a:rPr baseline="-25000" lang="en" sz="1900">
                <a:solidFill>
                  <a:schemeClr val="dk1"/>
                </a:solidFill>
                <a:latin typeface="Catamaran Light"/>
                <a:ea typeface="Catamaran Light"/>
                <a:cs typeface="Catamaran Light"/>
                <a:sym typeface="Catamaran Light"/>
              </a:rPr>
              <a:t>2</a:t>
            </a:r>
            <a:r>
              <a:rPr lang="en" sz="1900">
                <a:solidFill>
                  <a:schemeClr val="dk1"/>
                </a:solidFill>
                <a:latin typeface="Catamaran Light"/>
                <a:ea typeface="Catamaran Light"/>
                <a:cs typeface="Catamaran Light"/>
                <a:sym typeface="Catamaran Light"/>
              </a:rPr>
              <a:t>O)</a:t>
            </a:r>
            <a:endParaRPr sz="1900">
              <a:solidFill>
                <a:schemeClr val="dk1"/>
              </a:solidFill>
              <a:latin typeface="Catamaran Light"/>
              <a:ea typeface="Catamaran Light"/>
              <a:cs typeface="Catamaran Light"/>
              <a:sym typeface="Catamaran Light"/>
            </a:endParaRPr>
          </a:p>
        </p:txBody>
      </p:sp>
      <p:pic>
        <p:nvPicPr>
          <p:cNvPr id="231" name="Google Shape;231;p34"/>
          <p:cNvPicPr preferRelativeResize="0"/>
          <p:nvPr/>
        </p:nvPicPr>
        <p:blipFill rotWithShape="1">
          <a:blip r:embed="rId3">
            <a:alphaModFix/>
          </a:blip>
          <a:srcRect b="0" l="50357" r="0" t="0"/>
          <a:stretch/>
        </p:blipFill>
        <p:spPr>
          <a:xfrm>
            <a:off x="6065900" y="1967125"/>
            <a:ext cx="2586800" cy="2583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5" name="Shape 235"/>
        <p:cNvGrpSpPr/>
        <p:nvPr/>
      </p:nvGrpSpPr>
      <p:grpSpPr>
        <a:xfrm>
          <a:off x="0" y="0"/>
          <a:ext cx="0" cy="0"/>
          <a:chOff x="0" y="0"/>
          <a:chExt cx="0" cy="0"/>
        </a:xfrm>
      </p:grpSpPr>
      <p:sp>
        <p:nvSpPr>
          <p:cNvPr id="236" name="Google Shape;236;p35"/>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5"/>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a:t>
            </a:r>
            <a:r>
              <a:rPr lang="en" sz="3300">
                <a:solidFill>
                  <a:schemeClr val="lt1"/>
                </a:solidFill>
              </a:rPr>
              <a:t>3</a:t>
            </a:r>
            <a:r>
              <a:rPr lang="en" sz="3300">
                <a:solidFill>
                  <a:schemeClr val="lt1"/>
                </a:solidFill>
              </a:rPr>
              <a:t>: Ozone (O</a:t>
            </a:r>
            <a:r>
              <a:rPr baseline="-25000" lang="en" sz="3300">
                <a:solidFill>
                  <a:schemeClr val="lt1"/>
                </a:solidFill>
              </a:rPr>
              <a:t>3</a:t>
            </a:r>
            <a:r>
              <a:rPr lang="en" sz="3300">
                <a:solidFill>
                  <a:schemeClr val="lt1"/>
                </a:solidFill>
              </a:rPr>
              <a:t>)</a:t>
            </a:r>
            <a:endParaRPr sz="3300">
              <a:solidFill>
                <a:schemeClr val="lt1"/>
              </a:solidFill>
              <a:latin typeface="Livvic"/>
              <a:ea typeface="Livvic"/>
              <a:cs typeface="Livvic"/>
              <a:sym typeface="Livvic"/>
            </a:endParaRPr>
          </a:p>
        </p:txBody>
      </p:sp>
      <p:sp>
        <p:nvSpPr>
          <p:cNvPr id="238" name="Google Shape;238;p35"/>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What is </a:t>
            </a:r>
            <a:r>
              <a:rPr b="1" lang="en" sz="1900">
                <a:solidFill>
                  <a:schemeClr val="dk1"/>
                </a:solidFill>
                <a:latin typeface="Catamaran"/>
                <a:ea typeface="Catamaran"/>
                <a:cs typeface="Catamaran"/>
                <a:sym typeface="Catamaran"/>
              </a:rPr>
              <a:t>ozone</a:t>
            </a:r>
            <a:r>
              <a:rPr lang="en" sz="1900">
                <a:solidFill>
                  <a:schemeClr val="dk1"/>
                </a:solidFill>
                <a:latin typeface="Catamaran Light"/>
                <a:ea typeface="Catamaran Light"/>
                <a:cs typeface="Catamaran Light"/>
                <a:sym typeface="Catamaran Light"/>
              </a:rPr>
              <a: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Ozone is triatomic oxygen (O</a:t>
            </a:r>
            <a:r>
              <a:rPr baseline="-25000" lang="en" sz="1900">
                <a:solidFill>
                  <a:schemeClr val="dk1"/>
                </a:solidFill>
                <a:latin typeface="Catamaran Light"/>
                <a:ea typeface="Catamaran Light"/>
                <a:cs typeface="Catamaran Light"/>
                <a:sym typeface="Catamaran Light"/>
              </a:rPr>
              <a:t>3</a:t>
            </a:r>
            <a:r>
              <a:rPr lang="en" sz="1900">
                <a:solidFill>
                  <a:schemeClr val="dk1"/>
                </a:solidFill>
                <a:latin typeface="Catamaran Light"/>
                <a:ea typeface="Catamaran Light"/>
                <a:cs typeface="Catamaran Light"/>
                <a:sym typeface="Catamaran Light"/>
              </a:rPr>
              <a: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It is formed naturally in the </a:t>
            </a:r>
            <a:r>
              <a:rPr b="1" lang="en" sz="1900">
                <a:solidFill>
                  <a:schemeClr val="dk1"/>
                </a:solidFill>
                <a:latin typeface="Catamaran"/>
                <a:ea typeface="Catamaran"/>
                <a:cs typeface="Catamaran"/>
                <a:sym typeface="Catamaran"/>
              </a:rPr>
              <a:t>stratosphere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Forms a protective layer that </a:t>
            </a:r>
            <a:r>
              <a:rPr b="1" lang="en" sz="1900">
                <a:solidFill>
                  <a:schemeClr val="dk1"/>
                </a:solidFill>
                <a:latin typeface="Catamaran"/>
                <a:ea typeface="Catamaran"/>
                <a:cs typeface="Catamaran"/>
                <a:sym typeface="Catamaran"/>
              </a:rPr>
              <a:t>absorbs harmful UV radiation</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239" name="Google Shape;239;p35"/>
          <p:cNvPicPr preferRelativeResize="0"/>
          <p:nvPr/>
        </p:nvPicPr>
        <p:blipFill>
          <a:blip r:embed="rId3">
            <a:alphaModFix/>
          </a:blip>
          <a:stretch>
            <a:fillRect/>
          </a:stretch>
        </p:blipFill>
        <p:spPr>
          <a:xfrm>
            <a:off x="5938320" y="2854900"/>
            <a:ext cx="2694575" cy="1618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3" name="Shape 243"/>
        <p:cNvGrpSpPr/>
        <p:nvPr/>
      </p:nvGrpSpPr>
      <p:grpSpPr>
        <a:xfrm>
          <a:off x="0" y="0"/>
          <a:ext cx="0" cy="0"/>
          <a:chOff x="0" y="0"/>
          <a:chExt cx="0" cy="0"/>
        </a:xfrm>
      </p:grpSpPr>
      <p:sp>
        <p:nvSpPr>
          <p:cNvPr id="244" name="Google Shape;244;p36"/>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6"/>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3: Ozone (O</a:t>
            </a:r>
            <a:r>
              <a:rPr baseline="-25000" lang="en" sz="3300">
                <a:solidFill>
                  <a:schemeClr val="lt1"/>
                </a:solidFill>
              </a:rPr>
              <a:t>3</a:t>
            </a:r>
            <a:r>
              <a:rPr lang="en" sz="3300">
                <a:solidFill>
                  <a:schemeClr val="lt1"/>
                </a:solidFill>
              </a:rPr>
              <a:t>)</a:t>
            </a:r>
            <a:endParaRPr sz="3300">
              <a:solidFill>
                <a:schemeClr val="lt1"/>
              </a:solidFill>
              <a:latin typeface="Livvic"/>
              <a:ea typeface="Livvic"/>
              <a:cs typeface="Livvic"/>
              <a:sym typeface="Livvic"/>
            </a:endParaRPr>
          </a:p>
        </p:txBody>
      </p:sp>
      <p:sp>
        <p:nvSpPr>
          <p:cNvPr id="246" name="Google Shape;246;p36"/>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Stratospheric ozone is formed in the </a:t>
            </a:r>
            <a:r>
              <a:rPr b="1" lang="en" sz="1900">
                <a:solidFill>
                  <a:schemeClr val="dk1"/>
                </a:solidFill>
                <a:latin typeface="Catamaran"/>
                <a:ea typeface="Catamaran"/>
                <a:cs typeface="Catamaran"/>
                <a:sym typeface="Catamaran"/>
              </a:rPr>
              <a:t>Chapman cycle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Ozone is formed when </a:t>
            </a:r>
            <a:r>
              <a:rPr b="1" lang="en" sz="1900">
                <a:solidFill>
                  <a:schemeClr val="dk1"/>
                </a:solidFill>
                <a:latin typeface="Catamaran"/>
                <a:ea typeface="Catamaran"/>
                <a:cs typeface="Catamaran"/>
                <a:sym typeface="Catamaran"/>
              </a:rPr>
              <a:t>oxygen (O</a:t>
            </a:r>
            <a:r>
              <a:rPr b="1" baseline="-25000" lang="en" sz="1900">
                <a:solidFill>
                  <a:schemeClr val="dk1"/>
                </a:solidFill>
                <a:latin typeface="Catamaran"/>
                <a:ea typeface="Catamaran"/>
                <a:cs typeface="Catamaran"/>
                <a:sym typeface="Catamaran"/>
              </a:rPr>
              <a:t>2</a:t>
            </a:r>
            <a:r>
              <a:rPr b="1" lang="en" sz="1900">
                <a:solidFill>
                  <a:schemeClr val="dk1"/>
                </a:solidFill>
                <a:latin typeface="Catamaran"/>
                <a:ea typeface="Catamaran"/>
                <a:cs typeface="Catamaran"/>
                <a:sym typeface="Catamaran"/>
              </a:rPr>
              <a:t>)</a:t>
            </a:r>
            <a:r>
              <a:rPr lang="en" sz="1900">
                <a:solidFill>
                  <a:schemeClr val="dk1"/>
                </a:solidFill>
                <a:latin typeface="Catamaran Light"/>
                <a:ea typeface="Catamaran Light"/>
                <a:cs typeface="Catamaran Light"/>
                <a:sym typeface="Catamaran Light"/>
              </a:rPr>
              <a:t> is broken apart into </a:t>
            </a:r>
            <a:r>
              <a:rPr b="1" lang="en" sz="1900">
                <a:solidFill>
                  <a:schemeClr val="dk1"/>
                </a:solidFill>
                <a:latin typeface="Catamaran"/>
                <a:ea typeface="Catamaran"/>
                <a:cs typeface="Catamaran"/>
                <a:sym typeface="Catamaran"/>
              </a:rPr>
              <a:t>two separate oxygen atoms </a:t>
            </a:r>
            <a:r>
              <a:rPr b="1" lang="en" sz="1900">
                <a:solidFill>
                  <a:schemeClr val="dk1"/>
                </a:solidFill>
                <a:latin typeface="Catamaran"/>
                <a:ea typeface="Catamaran"/>
                <a:cs typeface="Catamaran"/>
                <a:sym typeface="Catamaran"/>
              </a:rPr>
              <a:t>(O)</a:t>
            </a:r>
            <a:r>
              <a:rPr lang="en" sz="1900">
                <a:solidFill>
                  <a:schemeClr val="dk1"/>
                </a:solidFill>
                <a:latin typeface="Catamaran Light"/>
                <a:ea typeface="Catamaran Light"/>
                <a:cs typeface="Catamaran Light"/>
                <a:sym typeface="Catamaran Light"/>
              </a:rPr>
              <a:t> by </a:t>
            </a:r>
            <a:r>
              <a:rPr b="1" lang="en" sz="1900">
                <a:solidFill>
                  <a:schemeClr val="dk1"/>
                </a:solidFill>
                <a:latin typeface="Catamaran"/>
                <a:ea typeface="Catamaran"/>
                <a:cs typeface="Catamaran"/>
                <a:sym typeface="Catamaran"/>
              </a:rPr>
              <a:t>UV radiation</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O combines with O</a:t>
            </a:r>
            <a:r>
              <a:rPr baseline="-25000" lang="en" sz="1900">
                <a:solidFill>
                  <a:schemeClr val="dk1"/>
                </a:solidFill>
                <a:latin typeface="Catamaran Light"/>
                <a:ea typeface="Catamaran Light"/>
                <a:cs typeface="Catamaran Light"/>
                <a:sym typeface="Catamaran Light"/>
              </a:rPr>
              <a:t>2</a:t>
            </a:r>
            <a:r>
              <a:rPr lang="en" sz="1900">
                <a:solidFill>
                  <a:schemeClr val="dk1"/>
                </a:solidFill>
                <a:latin typeface="Catamaran Light"/>
                <a:ea typeface="Catamaran Light"/>
                <a:cs typeface="Catamaran Light"/>
                <a:sym typeface="Catamaran Light"/>
              </a:rPr>
              <a:t> to form </a:t>
            </a:r>
            <a:r>
              <a:rPr b="1" lang="en" sz="1900">
                <a:solidFill>
                  <a:schemeClr val="dk1"/>
                </a:solidFill>
                <a:latin typeface="Catamaran"/>
                <a:ea typeface="Catamaran"/>
                <a:cs typeface="Catamaran"/>
                <a:sym typeface="Catamaran"/>
              </a:rPr>
              <a:t>ozone (O</a:t>
            </a:r>
            <a:r>
              <a:rPr b="1" baseline="-25000" lang="en" sz="1900">
                <a:solidFill>
                  <a:schemeClr val="dk1"/>
                </a:solidFill>
                <a:latin typeface="Catamaran"/>
                <a:ea typeface="Catamaran"/>
                <a:cs typeface="Catamaran"/>
                <a:sym typeface="Catamaran"/>
              </a:rPr>
              <a:t>3</a:t>
            </a:r>
            <a:r>
              <a:rPr b="1" lang="en" sz="1900">
                <a:solidFill>
                  <a:schemeClr val="dk1"/>
                </a:solidFill>
                <a:latin typeface="Catamaran"/>
                <a:ea typeface="Catamaran"/>
                <a:cs typeface="Catamaran"/>
                <a:sym typeface="Catamaran"/>
              </a:rPr>
              <a:t>)</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247" name="Google Shape;247;p36"/>
          <p:cNvPicPr preferRelativeResize="0"/>
          <p:nvPr/>
        </p:nvPicPr>
        <p:blipFill rotWithShape="1">
          <a:blip r:embed="rId3">
            <a:alphaModFix/>
          </a:blip>
          <a:srcRect b="37189" l="0" r="0" t="8030"/>
          <a:stretch/>
        </p:blipFill>
        <p:spPr>
          <a:xfrm>
            <a:off x="2915275" y="3160225"/>
            <a:ext cx="3306825" cy="1355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1" name="Shape 251"/>
        <p:cNvGrpSpPr/>
        <p:nvPr/>
      </p:nvGrpSpPr>
      <p:grpSpPr>
        <a:xfrm>
          <a:off x="0" y="0"/>
          <a:ext cx="0" cy="0"/>
          <a:chOff x="0" y="0"/>
          <a:chExt cx="0" cy="0"/>
        </a:xfrm>
      </p:grpSpPr>
      <p:sp>
        <p:nvSpPr>
          <p:cNvPr id="252" name="Google Shape;252;p37"/>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7"/>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3: Ozone (O</a:t>
            </a:r>
            <a:r>
              <a:rPr baseline="-25000" lang="en" sz="3300">
                <a:solidFill>
                  <a:schemeClr val="lt1"/>
                </a:solidFill>
              </a:rPr>
              <a:t>3</a:t>
            </a:r>
            <a:r>
              <a:rPr lang="en" sz="3300">
                <a:solidFill>
                  <a:schemeClr val="lt1"/>
                </a:solidFill>
              </a:rPr>
              <a:t>)</a:t>
            </a:r>
            <a:endParaRPr sz="3300">
              <a:solidFill>
                <a:schemeClr val="lt1"/>
              </a:solidFill>
              <a:latin typeface="Livvic"/>
              <a:ea typeface="Livvic"/>
              <a:cs typeface="Livvic"/>
              <a:sym typeface="Livvic"/>
            </a:endParaRPr>
          </a:p>
        </p:txBody>
      </p:sp>
      <p:sp>
        <p:nvSpPr>
          <p:cNvPr id="254" name="Google Shape;254;p37"/>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The </a:t>
            </a:r>
            <a:r>
              <a:rPr b="1" lang="en" sz="1900">
                <a:solidFill>
                  <a:schemeClr val="dk1"/>
                </a:solidFill>
                <a:latin typeface="Catamaran"/>
                <a:ea typeface="Catamaran"/>
                <a:cs typeface="Catamaran"/>
                <a:sym typeface="Catamaran"/>
              </a:rPr>
              <a:t>Ozone hole</a:t>
            </a:r>
            <a:r>
              <a:rPr lang="en" sz="1900">
                <a:solidFill>
                  <a:schemeClr val="dk1"/>
                </a:solidFill>
                <a:latin typeface="Catamaran Light"/>
                <a:ea typeface="Catamaran Light"/>
                <a:cs typeface="Catamaran Light"/>
                <a:sym typeface="Catamaran Light"/>
              </a:rPr>
              <a:t> is the most important application of ozone chemistry</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Man-made chemicals called </a:t>
            </a:r>
            <a:r>
              <a:rPr b="1" lang="en" sz="1900">
                <a:solidFill>
                  <a:schemeClr val="dk1"/>
                </a:solidFill>
                <a:latin typeface="Catamaran"/>
                <a:ea typeface="Catamaran"/>
                <a:cs typeface="Catamaran"/>
                <a:sym typeface="Catamaran"/>
              </a:rPr>
              <a:t>chlorofluorocarbons</a:t>
            </a:r>
            <a:r>
              <a:rPr lang="en" sz="1900">
                <a:solidFill>
                  <a:schemeClr val="dk1"/>
                </a:solidFill>
                <a:latin typeface="Catamaran Light"/>
                <a:ea typeface="Catamaran Light"/>
                <a:cs typeface="Catamaran Light"/>
                <a:sym typeface="Catamaran Light"/>
              </a:rPr>
              <a:t> (</a:t>
            </a:r>
            <a:r>
              <a:rPr b="1" lang="en" sz="1900">
                <a:solidFill>
                  <a:schemeClr val="dk1"/>
                </a:solidFill>
                <a:latin typeface="Catamaran"/>
                <a:ea typeface="Catamaran"/>
                <a:cs typeface="Catamaran"/>
                <a:sym typeface="Catamaran"/>
              </a:rPr>
              <a:t>CFCs</a:t>
            </a:r>
            <a:r>
              <a:rPr lang="en" sz="1900">
                <a:solidFill>
                  <a:schemeClr val="dk1"/>
                </a:solidFill>
                <a:latin typeface="Catamaran Light"/>
                <a:ea typeface="Catamaran Light"/>
                <a:cs typeface="Catamaran Light"/>
                <a:sym typeface="Catamaran Light"/>
              </a:rPr>
              <a:t>) can destroy ozone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When CFCs are hit by UV radiation, a free chlorine atom (Cl) is released</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Cl can </a:t>
            </a:r>
            <a:r>
              <a:rPr b="1" lang="en" sz="1900">
                <a:solidFill>
                  <a:schemeClr val="dk1"/>
                </a:solidFill>
                <a:latin typeface="Catamaran"/>
                <a:ea typeface="Catamaran"/>
                <a:cs typeface="Catamaran"/>
                <a:sym typeface="Catamaran"/>
              </a:rPr>
              <a:t>break apart O</a:t>
            </a:r>
            <a:r>
              <a:rPr b="1" baseline="-25000" lang="en" sz="1900">
                <a:solidFill>
                  <a:schemeClr val="dk1"/>
                </a:solidFill>
                <a:latin typeface="Catamaran"/>
                <a:ea typeface="Catamaran"/>
                <a:cs typeface="Catamaran"/>
                <a:sym typeface="Catamaran"/>
              </a:rPr>
              <a:t>3</a:t>
            </a:r>
            <a:r>
              <a:rPr lang="en" sz="1900">
                <a:solidFill>
                  <a:schemeClr val="dk1"/>
                </a:solidFill>
                <a:latin typeface="Catamaran Light"/>
                <a:ea typeface="Catamaran Light"/>
                <a:cs typeface="Catamaran Light"/>
                <a:sym typeface="Catamaran Light"/>
              </a:rPr>
              <a:t> by stealing an oxygen atom</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The Cl atom can be </a:t>
            </a:r>
            <a:r>
              <a:rPr b="1" lang="en" sz="1900">
                <a:solidFill>
                  <a:schemeClr val="dk1"/>
                </a:solidFill>
                <a:latin typeface="Catamaran"/>
                <a:ea typeface="Catamaran"/>
                <a:cs typeface="Catamaran"/>
                <a:sym typeface="Catamaran"/>
              </a:rPr>
              <a:t>reused</a:t>
            </a:r>
            <a:r>
              <a:rPr lang="en" sz="1900">
                <a:solidFill>
                  <a:schemeClr val="dk1"/>
                </a:solidFill>
                <a:latin typeface="Catamaran Light"/>
                <a:ea typeface="Catamaran Light"/>
                <a:cs typeface="Catamaran Light"/>
                <a:sym typeface="Catamaran Light"/>
              </a:rPr>
              <a:t> for a long time, destroying</a:t>
            </a:r>
            <a:br>
              <a:rPr lang="en" sz="1900">
                <a:solidFill>
                  <a:schemeClr val="dk1"/>
                </a:solidFill>
                <a:latin typeface="Catamaran Light"/>
                <a:ea typeface="Catamaran Light"/>
                <a:cs typeface="Catamaran Light"/>
                <a:sym typeface="Catamaran Light"/>
              </a:rPr>
            </a:br>
            <a:r>
              <a:rPr lang="en" sz="1900">
                <a:solidFill>
                  <a:schemeClr val="dk1"/>
                </a:solidFill>
                <a:latin typeface="Catamaran Light"/>
                <a:ea typeface="Catamaran Light"/>
                <a:cs typeface="Catamaran Light"/>
                <a:sym typeface="Catamaran Light"/>
              </a:rPr>
              <a:t>l</a:t>
            </a:r>
            <a:r>
              <a:rPr lang="en" sz="1900">
                <a:solidFill>
                  <a:schemeClr val="dk1"/>
                </a:solidFill>
                <a:latin typeface="Catamaran Light"/>
                <a:ea typeface="Catamaran Light"/>
                <a:cs typeface="Catamaran Light"/>
                <a:sym typeface="Catamaran Light"/>
              </a:rPr>
              <a:t>ots of ozone!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Ozone hole </a:t>
            </a:r>
            <a:r>
              <a:rPr b="1" lang="en" sz="1900">
                <a:solidFill>
                  <a:schemeClr val="dk1"/>
                </a:solidFill>
                <a:latin typeface="Catamaran"/>
                <a:ea typeface="Catamaran"/>
                <a:cs typeface="Catamaran"/>
                <a:sym typeface="Catamaran"/>
              </a:rPr>
              <a:t>exposes us</a:t>
            </a:r>
            <a:r>
              <a:rPr lang="en" sz="1900">
                <a:solidFill>
                  <a:schemeClr val="dk1"/>
                </a:solidFill>
                <a:latin typeface="Catamaran Light"/>
                <a:ea typeface="Catamaran Light"/>
                <a:cs typeface="Catamaran Light"/>
                <a:sym typeface="Catamaran Light"/>
              </a:rPr>
              <a:t> to </a:t>
            </a:r>
            <a:r>
              <a:rPr b="1" lang="en" sz="1900">
                <a:solidFill>
                  <a:schemeClr val="dk1"/>
                </a:solidFill>
                <a:latin typeface="Catamaran"/>
                <a:ea typeface="Catamaran"/>
                <a:cs typeface="Catamaran"/>
                <a:sym typeface="Catamaran"/>
              </a:rPr>
              <a:t>dangerous UV</a:t>
            </a:r>
            <a:r>
              <a:rPr lang="en" sz="1900">
                <a:solidFill>
                  <a:schemeClr val="dk1"/>
                </a:solidFill>
                <a:latin typeface="Catamaran Light"/>
                <a:ea typeface="Catamaran Light"/>
                <a:cs typeface="Catamaran Light"/>
                <a:sym typeface="Catamaran Light"/>
              </a:rPr>
              <a:t> rays</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CFCs were regulated by the </a:t>
            </a:r>
            <a:r>
              <a:rPr b="1" lang="en" sz="1900">
                <a:solidFill>
                  <a:schemeClr val="dk1"/>
                </a:solidFill>
                <a:latin typeface="Catamaran"/>
                <a:ea typeface="Catamaran"/>
                <a:cs typeface="Catamaran"/>
                <a:sym typeface="Catamaran"/>
              </a:rPr>
              <a:t>Montreal Protocol</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Ozone hole is healing, but slowly</a:t>
            </a:r>
            <a:endParaRPr sz="1900">
              <a:solidFill>
                <a:schemeClr val="dk1"/>
              </a:solidFill>
              <a:latin typeface="Catamaran Light"/>
              <a:ea typeface="Catamaran Light"/>
              <a:cs typeface="Catamaran Light"/>
              <a:sym typeface="Catamaran Light"/>
            </a:endParaRPr>
          </a:p>
        </p:txBody>
      </p:sp>
      <p:pic>
        <p:nvPicPr>
          <p:cNvPr id="255" name="Google Shape;255;p37"/>
          <p:cNvPicPr preferRelativeResize="0"/>
          <p:nvPr/>
        </p:nvPicPr>
        <p:blipFill>
          <a:blip r:embed="rId3">
            <a:alphaModFix/>
          </a:blip>
          <a:stretch>
            <a:fillRect/>
          </a:stretch>
        </p:blipFill>
        <p:spPr>
          <a:xfrm>
            <a:off x="6697875" y="2650050"/>
            <a:ext cx="1865349" cy="18653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9" name="Shape 259"/>
        <p:cNvGrpSpPr/>
        <p:nvPr/>
      </p:nvGrpSpPr>
      <p:grpSpPr>
        <a:xfrm>
          <a:off x="0" y="0"/>
          <a:ext cx="0" cy="0"/>
          <a:chOff x="0" y="0"/>
          <a:chExt cx="0" cy="0"/>
        </a:xfrm>
      </p:grpSpPr>
      <p:sp>
        <p:nvSpPr>
          <p:cNvPr id="260" name="Google Shape;260;p38"/>
          <p:cNvSpPr/>
          <p:nvPr/>
        </p:nvSpPr>
        <p:spPr>
          <a:xfrm>
            <a:off x="-8500" y="6325"/>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pic>
        <p:nvPicPr>
          <p:cNvPr id="261" name="Google Shape;261;p38"/>
          <p:cNvPicPr preferRelativeResize="0"/>
          <p:nvPr/>
        </p:nvPicPr>
        <p:blipFill rotWithShape="1">
          <a:blip r:embed="rId4">
            <a:alphaModFix amt="65000"/>
          </a:blip>
          <a:srcRect b="0" l="9845" r="9853" t="0"/>
          <a:stretch/>
        </p:blipFill>
        <p:spPr>
          <a:xfrm>
            <a:off x="0" y="-3825"/>
            <a:ext cx="9157502" cy="5143501"/>
          </a:xfrm>
          <a:prstGeom prst="rect">
            <a:avLst/>
          </a:prstGeom>
          <a:noFill/>
          <a:ln>
            <a:noFill/>
          </a:ln>
        </p:spPr>
      </p:pic>
      <p:sp>
        <p:nvSpPr>
          <p:cNvPr id="262" name="Google Shape;262;p38"/>
          <p:cNvSpPr/>
          <p:nvPr/>
        </p:nvSpPr>
        <p:spPr>
          <a:xfrm rot="-5400000">
            <a:off x="4048650" y="18200"/>
            <a:ext cx="1060200" cy="9157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8"/>
          <p:cNvSpPr/>
          <p:nvPr/>
        </p:nvSpPr>
        <p:spPr>
          <a:xfrm>
            <a:off x="720000" y="540000"/>
            <a:ext cx="3310200" cy="1568100"/>
          </a:xfrm>
          <a:prstGeom prst="rect">
            <a:avLst/>
          </a:prstGeom>
          <a:solidFill>
            <a:schemeClr val="accent1">
              <a:alpha val="61799"/>
            </a:schemeClr>
          </a:solidFill>
          <a:ln>
            <a:noFill/>
          </a:ln>
          <a:effectLst>
            <a:outerShdw blurRad="57150" rotWithShape="0" algn="bl" dir="5400000" dist="19050">
              <a:srgbClr val="000000">
                <a:alpha val="6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8"/>
          <p:cNvSpPr txBox="1"/>
          <p:nvPr>
            <p:ph type="ctrTitle"/>
          </p:nvPr>
        </p:nvSpPr>
        <p:spPr>
          <a:xfrm>
            <a:off x="850650" y="540000"/>
            <a:ext cx="3430200" cy="134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COMMON QUESTIONS</a:t>
            </a:r>
            <a:endParaRPr>
              <a:solidFill>
                <a:schemeClr val="lt1"/>
              </a:solidFill>
            </a:endParaRPr>
          </a:p>
        </p:txBody>
      </p:sp>
      <p:sp>
        <p:nvSpPr>
          <p:cNvPr id="265" name="Google Shape;265;p38"/>
          <p:cNvSpPr txBox="1"/>
          <p:nvPr/>
        </p:nvSpPr>
        <p:spPr>
          <a:xfrm>
            <a:off x="485450" y="4212200"/>
            <a:ext cx="78744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solidFill>
                  <a:schemeClr val="lt1"/>
                </a:solidFill>
                <a:latin typeface="Catamaran Light"/>
                <a:ea typeface="Catamaran Light"/>
                <a:cs typeface="Catamaran Light"/>
                <a:sym typeface="Catamaran Light"/>
              </a:rPr>
              <a:t>All of the following questions have been pulled from past YJI exams (which can be found on our website) or the Text Exchange on SciOly Wiki</a:t>
            </a:r>
            <a:endParaRPr>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9" name="Shape 269"/>
        <p:cNvGrpSpPr/>
        <p:nvPr/>
      </p:nvGrpSpPr>
      <p:grpSpPr>
        <a:xfrm>
          <a:off x="0" y="0"/>
          <a:ext cx="0" cy="0"/>
          <a:chOff x="0" y="0"/>
          <a:chExt cx="0" cy="0"/>
        </a:xfrm>
      </p:grpSpPr>
      <p:sp>
        <p:nvSpPr>
          <p:cNvPr id="270" name="Google Shape;270;p39"/>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9"/>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1</a:t>
            </a:r>
            <a:endParaRPr sz="3300">
              <a:solidFill>
                <a:schemeClr val="lt1"/>
              </a:solidFill>
              <a:latin typeface="Livvic"/>
              <a:ea typeface="Livvic"/>
              <a:cs typeface="Livvic"/>
              <a:sym typeface="Livvic"/>
            </a:endParaRPr>
          </a:p>
        </p:txBody>
      </p:sp>
      <p:sp>
        <p:nvSpPr>
          <p:cNvPr id="272" name="Google Shape;272;p39"/>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What is the difference between weather and climate?</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6" name="Shape 276"/>
        <p:cNvGrpSpPr/>
        <p:nvPr/>
      </p:nvGrpSpPr>
      <p:grpSpPr>
        <a:xfrm>
          <a:off x="0" y="0"/>
          <a:ext cx="0" cy="0"/>
          <a:chOff x="0" y="0"/>
          <a:chExt cx="0" cy="0"/>
        </a:xfrm>
      </p:grpSpPr>
      <p:sp>
        <p:nvSpPr>
          <p:cNvPr id="277" name="Google Shape;277;p40"/>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0"/>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1</a:t>
            </a:r>
            <a:endParaRPr sz="3300">
              <a:solidFill>
                <a:schemeClr val="lt1"/>
              </a:solidFill>
              <a:latin typeface="Livvic"/>
              <a:ea typeface="Livvic"/>
              <a:cs typeface="Livvic"/>
              <a:sym typeface="Livvic"/>
            </a:endParaRPr>
          </a:p>
        </p:txBody>
      </p:sp>
      <p:sp>
        <p:nvSpPr>
          <p:cNvPr id="279" name="Google Shape;279;p40"/>
          <p:cNvSpPr txBox="1"/>
          <p:nvPr/>
        </p:nvSpPr>
        <p:spPr>
          <a:xfrm>
            <a:off x="419250" y="1485700"/>
            <a:ext cx="8298900" cy="3109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What is the difference between weather and climate?</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Weather follows </a:t>
            </a:r>
            <a:r>
              <a:rPr b="1" i="1" lang="en" sz="1900">
                <a:solidFill>
                  <a:srgbClr val="FF0000"/>
                </a:solidFill>
                <a:latin typeface="Catamaran"/>
                <a:ea typeface="Catamaran"/>
                <a:cs typeface="Catamaran"/>
                <a:sym typeface="Catamaran"/>
              </a:rPr>
              <a:t>short-term</a:t>
            </a:r>
            <a:r>
              <a:rPr i="1" lang="en" sz="1900">
                <a:solidFill>
                  <a:srgbClr val="FF0000"/>
                </a:solidFill>
                <a:latin typeface="Catamaran Light"/>
                <a:ea typeface="Catamaran Light"/>
                <a:cs typeface="Catamaran Light"/>
                <a:sym typeface="Catamaran Light"/>
              </a:rPr>
              <a:t> changes in the atmosphere, while climate focuses on </a:t>
            </a:r>
            <a:r>
              <a:rPr b="1" i="1" lang="en" sz="1900">
                <a:solidFill>
                  <a:srgbClr val="FF0000"/>
                </a:solidFill>
                <a:latin typeface="Catamaran"/>
                <a:ea typeface="Catamaran"/>
                <a:cs typeface="Catamaran"/>
                <a:sym typeface="Catamaran"/>
              </a:rPr>
              <a:t>long-term</a:t>
            </a:r>
            <a:r>
              <a:rPr i="1" lang="en" sz="1900">
                <a:solidFill>
                  <a:srgbClr val="FF0000"/>
                </a:solidFill>
                <a:latin typeface="Catamaran Light"/>
                <a:ea typeface="Catamaran Light"/>
                <a:cs typeface="Catamaran Light"/>
                <a:sym typeface="Catamaran Light"/>
              </a:rPr>
              <a:t> averages (typically &gt;30 years).</a:t>
            </a:r>
            <a:endParaRPr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28" name="Shape 128"/>
        <p:cNvGrpSpPr/>
        <p:nvPr/>
      </p:nvGrpSpPr>
      <p:grpSpPr>
        <a:xfrm>
          <a:off x="0" y="0"/>
          <a:ext cx="0" cy="0"/>
          <a:chOff x="0" y="0"/>
          <a:chExt cx="0" cy="0"/>
        </a:xfrm>
      </p:grpSpPr>
      <p:sp>
        <p:nvSpPr>
          <p:cNvPr id="129" name="Google Shape;129;p23"/>
          <p:cNvSpPr/>
          <p:nvPr/>
        </p:nvSpPr>
        <p:spPr>
          <a:xfrm flipH="1" rot="-5400000">
            <a:off x="-1533150" y="1534500"/>
            <a:ext cx="5140800" cy="2074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3"/>
          <p:cNvSpPr txBox="1"/>
          <p:nvPr>
            <p:ph idx="8" type="title"/>
          </p:nvPr>
        </p:nvSpPr>
        <p:spPr>
          <a:xfrm>
            <a:off x="872432" y="2324813"/>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03</a:t>
            </a:r>
            <a:endParaRPr>
              <a:solidFill>
                <a:srgbClr val="EFD67E"/>
              </a:solidFill>
            </a:endParaRPr>
          </a:p>
        </p:txBody>
      </p:sp>
      <p:sp>
        <p:nvSpPr>
          <p:cNvPr id="131" name="Google Shape;131;p23"/>
          <p:cNvSpPr txBox="1"/>
          <p:nvPr>
            <p:ph type="ctrTitle"/>
          </p:nvPr>
        </p:nvSpPr>
        <p:spPr>
          <a:xfrm>
            <a:off x="2217925" y="802174"/>
            <a:ext cx="22152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RULES SHEET</a:t>
            </a:r>
            <a:endParaRPr sz="1600"/>
          </a:p>
        </p:txBody>
      </p:sp>
      <p:sp>
        <p:nvSpPr>
          <p:cNvPr id="132" name="Google Shape;132;p23"/>
          <p:cNvSpPr txBox="1"/>
          <p:nvPr>
            <p:ph idx="2" type="title"/>
          </p:nvPr>
        </p:nvSpPr>
        <p:spPr>
          <a:xfrm>
            <a:off x="872432" y="655463"/>
            <a:ext cx="17391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01</a:t>
            </a:r>
            <a:endParaRPr>
              <a:solidFill>
                <a:srgbClr val="EFD67E"/>
              </a:solidFill>
            </a:endParaRPr>
          </a:p>
        </p:txBody>
      </p:sp>
      <p:sp>
        <p:nvSpPr>
          <p:cNvPr id="133" name="Google Shape;133;p23"/>
          <p:cNvSpPr txBox="1"/>
          <p:nvPr>
            <p:ph idx="5" type="title"/>
          </p:nvPr>
        </p:nvSpPr>
        <p:spPr>
          <a:xfrm>
            <a:off x="872432" y="1490138"/>
            <a:ext cx="1615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02</a:t>
            </a:r>
            <a:endParaRPr>
              <a:solidFill>
                <a:schemeClr val="lt1"/>
              </a:solidFill>
            </a:endParaRPr>
          </a:p>
        </p:txBody>
      </p:sp>
      <p:sp>
        <p:nvSpPr>
          <p:cNvPr id="134" name="Google Shape;134;p23"/>
          <p:cNvSpPr txBox="1"/>
          <p:nvPr>
            <p:ph idx="15" type="title"/>
          </p:nvPr>
        </p:nvSpPr>
        <p:spPr>
          <a:xfrm>
            <a:off x="872432" y="3159488"/>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04</a:t>
            </a:r>
            <a:endParaRPr>
              <a:solidFill>
                <a:schemeClr val="lt1"/>
              </a:solidFill>
            </a:endParaRPr>
          </a:p>
        </p:txBody>
      </p:sp>
      <p:sp>
        <p:nvSpPr>
          <p:cNvPr id="135" name="Google Shape;135;p23"/>
          <p:cNvSpPr txBox="1"/>
          <p:nvPr>
            <p:ph idx="18" type="title"/>
          </p:nvPr>
        </p:nvSpPr>
        <p:spPr>
          <a:xfrm>
            <a:off x="872432" y="3994163"/>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05</a:t>
            </a:r>
            <a:endParaRPr>
              <a:solidFill>
                <a:srgbClr val="EFD67E"/>
              </a:solidFill>
            </a:endParaRPr>
          </a:p>
        </p:txBody>
      </p:sp>
      <p:sp>
        <p:nvSpPr>
          <p:cNvPr id="136" name="Google Shape;136;p23"/>
          <p:cNvSpPr/>
          <p:nvPr/>
        </p:nvSpPr>
        <p:spPr>
          <a:xfrm>
            <a:off x="5792025" y="1135225"/>
            <a:ext cx="2519700" cy="2687400"/>
          </a:xfrm>
          <a:prstGeom prst="rect">
            <a:avLst/>
          </a:prstGeom>
          <a:solidFill>
            <a:srgbClr val="CFE2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
        <p:nvSpPr>
          <p:cNvPr id="137" name="Google Shape;137;p23"/>
          <p:cNvSpPr txBox="1"/>
          <p:nvPr>
            <p:ph type="ctrTitle"/>
          </p:nvPr>
        </p:nvSpPr>
        <p:spPr>
          <a:xfrm>
            <a:off x="2199949" y="2471513"/>
            <a:ext cx="24324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COMMON QUESTIONS</a:t>
            </a:r>
            <a:endParaRPr sz="1600"/>
          </a:p>
        </p:txBody>
      </p:sp>
      <p:sp>
        <p:nvSpPr>
          <p:cNvPr id="138" name="Google Shape;138;p23"/>
          <p:cNvSpPr txBox="1"/>
          <p:nvPr>
            <p:ph type="ctrTitle"/>
          </p:nvPr>
        </p:nvSpPr>
        <p:spPr>
          <a:xfrm>
            <a:off x="2199950" y="4140875"/>
            <a:ext cx="26931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OTHER FREE RESOURCES</a:t>
            </a:r>
            <a:endParaRPr sz="1600"/>
          </a:p>
        </p:txBody>
      </p:sp>
      <p:sp>
        <p:nvSpPr>
          <p:cNvPr id="139" name="Google Shape;139;p23"/>
          <p:cNvSpPr txBox="1"/>
          <p:nvPr>
            <p:ph type="ctrTitle"/>
          </p:nvPr>
        </p:nvSpPr>
        <p:spPr>
          <a:xfrm>
            <a:off x="2199949" y="1636838"/>
            <a:ext cx="24324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DIFFICULT TOPICS</a:t>
            </a:r>
            <a:endParaRPr sz="1600"/>
          </a:p>
        </p:txBody>
      </p:sp>
      <p:sp>
        <p:nvSpPr>
          <p:cNvPr id="140" name="Google Shape;140;p23"/>
          <p:cNvSpPr txBox="1"/>
          <p:nvPr>
            <p:ph type="ctrTitle"/>
          </p:nvPr>
        </p:nvSpPr>
        <p:spPr>
          <a:xfrm>
            <a:off x="2199950" y="3306200"/>
            <a:ext cx="26931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TIPS FROM A VETERAN</a:t>
            </a:r>
            <a:endParaRPr sz="1600"/>
          </a:p>
        </p:txBody>
      </p:sp>
      <p:pic>
        <p:nvPicPr>
          <p:cNvPr id="141" name="Google Shape;141;p23"/>
          <p:cNvPicPr preferRelativeResize="0"/>
          <p:nvPr/>
        </p:nvPicPr>
        <p:blipFill>
          <a:blip r:embed="rId3">
            <a:alphaModFix/>
          </a:blip>
          <a:stretch>
            <a:fillRect/>
          </a:stretch>
        </p:blipFill>
        <p:spPr>
          <a:xfrm>
            <a:off x="5116501" y="1135225"/>
            <a:ext cx="3870748" cy="26874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3" name="Shape 283"/>
        <p:cNvGrpSpPr/>
        <p:nvPr/>
      </p:nvGrpSpPr>
      <p:grpSpPr>
        <a:xfrm>
          <a:off x="0" y="0"/>
          <a:ext cx="0" cy="0"/>
          <a:chOff x="0" y="0"/>
          <a:chExt cx="0" cy="0"/>
        </a:xfrm>
      </p:grpSpPr>
      <p:sp>
        <p:nvSpPr>
          <p:cNvPr id="284" name="Google Shape;284;p41"/>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1"/>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2</a:t>
            </a:r>
            <a:endParaRPr sz="3300">
              <a:solidFill>
                <a:schemeClr val="lt1"/>
              </a:solidFill>
              <a:latin typeface="Livvic"/>
              <a:ea typeface="Livvic"/>
              <a:cs typeface="Livvic"/>
              <a:sym typeface="Livvic"/>
            </a:endParaRPr>
          </a:p>
        </p:txBody>
      </p:sp>
      <p:sp>
        <p:nvSpPr>
          <p:cNvPr id="286" name="Google Shape;286;p41"/>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Label circulation cells, pressure belts, and prevailing winds on a diagram:</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Hadley cell</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Ferrel cell</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Polar cell</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ITCZ</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Subtropical high</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Subpolar low</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Trade winds</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Westerlies</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Polar easterlies</a:t>
            </a:r>
            <a:endParaRPr sz="1900">
              <a:solidFill>
                <a:schemeClr val="dk1"/>
              </a:solidFill>
              <a:latin typeface="Catamaran Light"/>
              <a:ea typeface="Catamaran Light"/>
              <a:cs typeface="Catamaran Light"/>
              <a:sym typeface="Catamaran Light"/>
            </a:endParaRPr>
          </a:p>
        </p:txBody>
      </p:sp>
      <p:pic>
        <p:nvPicPr>
          <p:cNvPr id="287" name="Google Shape;287;p41"/>
          <p:cNvPicPr preferRelativeResize="0"/>
          <p:nvPr/>
        </p:nvPicPr>
        <p:blipFill>
          <a:blip r:embed="rId3">
            <a:alphaModFix/>
          </a:blip>
          <a:stretch>
            <a:fillRect/>
          </a:stretch>
        </p:blipFill>
        <p:spPr>
          <a:xfrm>
            <a:off x="5809500" y="1910397"/>
            <a:ext cx="2849200" cy="26250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1" name="Shape 291"/>
        <p:cNvGrpSpPr/>
        <p:nvPr/>
      </p:nvGrpSpPr>
      <p:grpSpPr>
        <a:xfrm>
          <a:off x="0" y="0"/>
          <a:ext cx="0" cy="0"/>
          <a:chOff x="0" y="0"/>
          <a:chExt cx="0" cy="0"/>
        </a:xfrm>
      </p:grpSpPr>
      <p:sp>
        <p:nvSpPr>
          <p:cNvPr id="292" name="Google Shape;292;p42"/>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2"/>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2</a:t>
            </a:r>
            <a:endParaRPr sz="3300">
              <a:solidFill>
                <a:schemeClr val="lt1"/>
              </a:solidFill>
              <a:latin typeface="Livvic"/>
              <a:ea typeface="Livvic"/>
              <a:cs typeface="Livvic"/>
              <a:sym typeface="Livvic"/>
            </a:endParaRPr>
          </a:p>
        </p:txBody>
      </p:sp>
      <p:sp>
        <p:nvSpPr>
          <p:cNvPr id="294" name="Google Shape;294;p42"/>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Label circulation cells, pressure belts, and prevailing winds on a diagram:</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Hadley cell</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Ferrel cell</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Polar cell</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ITCZ</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Subtropical high</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Subpolar low</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Trade winds</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Westerlies</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Polar easterlies</a:t>
            </a:r>
            <a:endParaRPr sz="1900">
              <a:solidFill>
                <a:schemeClr val="dk1"/>
              </a:solidFill>
              <a:latin typeface="Catamaran Light"/>
              <a:ea typeface="Catamaran Light"/>
              <a:cs typeface="Catamaran Light"/>
              <a:sym typeface="Catamaran Light"/>
            </a:endParaRPr>
          </a:p>
        </p:txBody>
      </p:sp>
      <p:pic>
        <p:nvPicPr>
          <p:cNvPr id="295" name="Google Shape;295;p42"/>
          <p:cNvPicPr preferRelativeResize="0"/>
          <p:nvPr/>
        </p:nvPicPr>
        <p:blipFill rotWithShape="1">
          <a:blip r:embed="rId3">
            <a:alphaModFix/>
          </a:blip>
          <a:srcRect b="0" l="0" r="0" t="0"/>
          <a:stretch/>
        </p:blipFill>
        <p:spPr>
          <a:xfrm>
            <a:off x="5809500" y="1910397"/>
            <a:ext cx="2849200" cy="26250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9" name="Shape 299"/>
        <p:cNvGrpSpPr/>
        <p:nvPr/>
      </p:nvGrpSpPr>
      <p:grpSpPr>
        <a:xfrm>
          <a:off x="0" y="0"/>
          <a:ext cx="0" cy="0"/>
          <a:chOff x="0" y="0"/>
          <a:chExt cx="0" cy="0"/>
        </a:xfrm>
      </p:grpSpPr>
      <p:sp>
        <p:nvSpPr>
          <p:cNvPr id="300" name="Google Shape;300;p43"/>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3"/>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2</a:t>
            </a:r>
            <a:endParaRPr sz="3300">
              <a:solidFill>
                <a:schemeClr val="lt1"/>
              </a:solidFill>
              <a:latin typeface="Livvic"/>
              <a:ea typeface="Livvic"/>
              <a:cs typeface="Livvic"/>
              <a:sym typeface="Livvic"/>
            </a:endParaRPr>
          </a:p>
        </p:txBody>
      </p:sp>
      <p:sp>
        <p:nvSpPr>
          <p:cNvPr id="302" name="Google Shape;302;p43"/>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Label circulation cells, pressure belts, and prevailing winds on a diagram:</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Which of these items is also called the Doldrums?</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rPr b="1" lang="en" sz="1900" u="sng">
                <a:solidFill>
                  <a:schemeClr val="dk1"/>
                </a:solidFill>
                <a:latin typeface="Catamaran"/>
                <a:ea typeface="Catamaran"/>
                <a:cs typeface="Catamaran"/>
                <a:sym typeface="Catamaran"/>
              </a:rPr>
              <a:t>The Horse Latitudes?</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303" name="Google Shape;303;p43"/>
          <p:cNvPicPr preferRelativeResize="0"/>
          <p:nvPr/>
        </p:nvPicPr>
        <p:blipFill rotWithShape="1">
          <a:blip r:embed="rId3">
            <a:alphaModFix/>
          </a:blip>
          <a:srcRect b="0" l="0" r="0" t="0"/>
          <a:stretch/>
        </p:blipFill>
        <p:spPr>
          <a:xfrm>
            <a:off x="5809500" y="1910397"/>
            <a:ext cx="2849200" cy="26250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7" name="Shape 307"/>
        <p:cNvGrpSpPr/>
        <p:nvPr/>
      </p:nvGrpSpPr>
      <p:grpSpPr>
        <a:xfrm>
          <a:off x="0" y="0"/>
          <a:ext cx="0" cy="0"/>
          <a:chOff x="0" y="0"/>
          <a:chExt cx="0" cy="0"/>
        </a:xfrm>
      </p:grpSpPr>
      <p:sp>
        <p:nvSpPr>
          <p:cNvPr id="308" name="Google Shape;308;p44"/>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4"/>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2</a:t>
            </a:r>
            <a:endParaRPr sz="3300">
              <a:solidFill>
                <a:schemeClr val="lt1"/>
              </a:solidFill>
              <a:latin typeface="Livvic"/>
              <a:ea typeface="Livvic"/>
              <a:cs typeface="Livvic"/>
              <a:sym typeface="Livvic"/>
            </a:endParaRPr>
          </a:p>
        </p:txBody>
      </p:sp>
      <p:sp>
        <p:nvSpPr>
          <p:cNvPr id="310" name="Google Shape;310;p44"/>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Label circulation cells, pressure belts, and prevailing winds on a diagram:</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Which of these items is also called the Doldrums?</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rPr b="1" lang="en" sz="1900" u="sng">
                <a:solidFill>
                  <a:schemeClr val="dk1"/>
                </a:solidFill>
                <a:latin typeface="Catamaran"/>
                <a:ea typeface="Catamaran"/>
                <a:cs typeface="Catamaran"/>
                <a:sym typeface="Catamaran"/>
              </a:rPr>
              <a:t>The Horse Latitudes?</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Doldrums – ITCZ</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Horse Latitudes – Subtropical high</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311" name="Google Shape;311;p44"/>
          <p:cNvPicPr preferRelativeResize="0"/>
          <p:nvPr/>
        </p:nvPicPr>
        <p:blipFill rotWithShape="1">
          <a:blip r:embed="rId3">
            <a:alphaModFix/>
          </a:blip>
          <a:srcRect b="0" l="0" r="0" t="0"/>
          <a:stretch/>
        </p:blipFill>
        <p:spPr>
          <a:xfrm>
            <a:off x="5809500" y="1910397"/>
            <a:ext cx="2849200" cy="26250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5" name="Shape 315"/>
        <p:cNvGrpSpPr/>
        <p:nvPr/>
      </p:nvGrpSpPr>
      <p:grpSpPr>
        <a:xfrm>
          <a:off x="0" y="0"/>
          <a:ext cx="0" cy="0"/>
          <a:chOff x="0" y="0"/>
          <a:chExt cx="0" cy="0"/>
        </a:xfrm>
      </p:grpSpPr>
      <p:sp>
        <p:nvSpPr>
          <p:cNvPr id="316" name="Google Shape;316;p45"/>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5"/>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3</a:t>
            </a:r>
            <a:endParaRPr sz="3300">
              <a:solidFill>
                <a:schemeClr val="lt1"/>
              </a:solidFill>
              <a:latin typeface="Livvic"/>
              <a:ea typeface="Livvic"/>
              <a:cs typeface="Livvic"/>
              <a:sym typeface="Livvic"/>
            </a:endParaRPr>
          </a:p>
        </p:txBody>
      </p:sp>
      <p:sp>
        <p:nvSpPr>
          <p:cNvPr id="318" name="Google Shape;318;p45"/>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The sun emits </a:t>
            </a:r>
            <a:r>
              <a:rPr b="1" lang="en" sz="1900">
                <a:solidFill>
                  <a:schemeClr val="dk1"/>
                </a:solidFill>
                <a:latin typeface="Catamaran"/>
                <a:ea typeface="Catamaran"/>
                <a:cs typeface="Catamaran"/>
                <a:sym typeface="Catamaran"/>
              </a:rPr>
              <a:t>[ </a:t>
            </a:r>
            <a:r>
              <a:rPr lang="en" sz="1900">
                <a:solidFill>
                  <a:schemeClr val="dk1"/>
                </a:solidFill>
                <a:latin typeface="Catamaran Light"/>
                <a:ea typeface="Catamaran Light"/>
                <a:cs typeface="Catamaran Light"/>
                <a:sym typeface="Catamaran Light"/>
              </a:rPr>
              <a:t>shortwave</a:t>
            </a:r>
            <a:r>
              <a:rPr b="1" lang="en" sz="1900">
                <a:solidFill>
                  <a:schemeClr val="dk1"/>
                </a:solidFill>
                <a:latin typeface="Catamaran"/>
                <a:ea typeface="Catamaran"/>
                <a:cs typeface="Catamaran"/>
                <a:sym typeface="Catamaran"/>
              </a:rPr>
              <a:t> / </a:t>
            </a:r>
            <a:r>
              <a:rPr lang="en" sz="1900">
                <a:solidFill>
                  <a:schemeClr val="dk1"/>
                </a:solidFill>
                <a:latin typeface="Catamaran Light"/>
                <a:ea typeface="Catamaran Light"/>
                <a:cs typeface="Catamaran Light"/>
                <a:sym typeface="Catamaran Light"/>
              </a:rPr>
              <a:t>longwave</a:t>
            </a:r>
            <a:r>
              <a:rPr b="1" lang="en" sz="1900">
                <a:solidFill>
                  <a:schemeClr val="dk1"/>
                </a:solidFill>
                <a:latin typeface="Catamaran"/>
                <a:ea typeface="Catamaran"/>
                <a:cs typeface="Catamaran"/>
                <a:sym typeface="Catamaran"/>
              </a:rPr>
              <a:t> ] </a:t>
            </a:r>
            <a:r>
              <a:rPr b="1" lang="en" sz="1900" u="sng">
                <a:solidFill>
                  <a:schemeClr val="dk1"/>
                </a:solidFill>
                <a:latin typeface="Catamaran"/>
                <a:ea typeface="Catamaran"/>
                <a:cs typeface="Catamaran"/>
                <a:sym typeface="Catamaran"/>
              </a:rPr>
              <a:t>radiation, while Earth emits</a:t>
            </a:r>
            <a:r>
              <a:rPr b="1" lang="en" sz="1900">
                <a:solidFill>
                  <a:schemeClr val="dk1"/>
                </a:solidFill>
                <a:latin typeface="Catamaran"/>
                <a:ea typeface="Catamaran"/>
                <a:cs typeface="Catamaran"/>
                <a:sym typeface="Catamaran"/>
              </a:rPr>
              <a:t> [</a:t>
            </a:r>
            <a:r>
              <a:rPr lang="en" sz="1900">
                <a:solidFill>
                  <a:schemeClr val="dk1"/>
                </a:solidFill>
                <a:latin typeface="Catamaran Light"/>
                <a:ea typeface="Catamaran Light"/>
                <a:cs typeface="Catamaran Light"/>
                <a:sym typeface="Catamaran Light"/>
              </a:rPr>
              <a:t>shortwave</a:t>
            </a:r>
            <a:r>
              <a:rPr b="1" lang="en" sz="1900">
                <a:solidFill>
                  <a:schemeClr val="dk1"/>
                </a:solidFill>
                <a:latin typeface="Catamaran"/>
                <a:ea typeface="Catamaran"/>
                <a:cs typeface="Catamaran"/>
                <a:sym typeface="Catamaran"/>
              </a:rPr>
              <a:t> / </a:t>
            </a:r>
            <a:r>
              <a:rPr lang="en" sz="1900">
                <a:solidFill>
                  <a:schemeClr val="dk1"/>
                </a:solidFill>
                <a:latin typeface="Catamaran Light"/>
                <a:ea typeface="Catamaran Light"/>
                <a:cs typeface="Catamaran Light"/>
                <a:sym typeface="Catamaran Light"/>
              </a:rPr>
              <a:t>longwave</a:t>
            </a:r>
            <a:r>
              <a:rPr b="1" lang="en" sz="1900">
                <a:solidFill>
                  <a:schemeClr val="dk1"/>
                </a:solidFill>
                <a:latin typeface="Catamaran"/>
                <a:ea typeface="Catamaran"/>
                <a:cs typeface="Catamaran"/>
                <a:sym typeface="Catamaran"/>
              </a:rPr>
              <a:t> ] </a:t>
            </a:r>
            <a:r>
              <a:rPr b="1" lang="en" sz="1900" u="sng">
                <a:solidFill>
                  <a:schemeClr val="dk1"/>
                </a:solidFill>
                <a:latin typeface="Catamaran"/>
                <a:ea typeface="Catamaran"/>
                <a:cs typeface="Catamaran"/>
                <a:sym typeface="Catamaran"/>
              </a:rPr>
              <a:t>radiation.</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2" name="Shape 322"/>
        <p:cNvGrpSpPr/>
        <p:nvPr/>
      </p:nvGrpSpPr>
      <p:grpSpPr>
        <a:xfrm>
          <a:off x="0" y="0"/>
          <a:ext cx="0" cy="0"/>
          <a:chOff x="0" y="0"/>
          <a:chExt cx="0" cy="0"/>
        </a:xfrm>
      </p:grpSpPr>
      <p:sp>
        <p:nvSpPr>
          <p:cNvPr id="323" name="Google Shape;323;p46"/>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6"/>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3</a:t>
            </a:r>
            <a:endParaRPr sz="3300">
              <a:solidFill>
                <a:schemeClr val="lt1"/>
              </a:solidFill>
              <a:latin typeface="Livvic"/>
              <a:ea typeface="Livvic"/>
              <a:cs typeface="Livvic"/>
              <a:sym typeface="Livvic"/>
            </a:endParaRPr>
          </a:p>
        </p:txBody>
      </p:sp>
      <p:sp>
        <p:nvSpPr>
          <p:cNvPr id="325" name="Google Shape;325;p46"/>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The sun emits </a:t>
            </a:r>
            <a:r>
              <a:rPr b="1" lang="en" sz="1900">
                <a:solidFill>
                  <a:schemeClr val="dk1"/>
                </a:solidFill>
                <a:latin typeface="Catamaran"/>
                <a:ea typeface="Catamaran"/>
                <a:cs typeface="Catamaran"/>
                <a:sym typeface="Catamaran"/>
              </a:rPr>
              <a:t>[ </a:t>
            </a:r>
            <a:r>
              <a:rPr lang="en" sz="1900">
                <a:solidFill>
                  <a:srgbClr val="FF0000"/>
                </a:solidFill>
                <a:latin typeface="Catamaran Light"/>
                <a:ea typeface="Catamaran Light"/>
                <a:cs typeface="Catamaran Light"/>
                <a:sym typeface="Catamaran Light"/>
              </a:rPr>
              <a:t>shortwave</a:t>
            </a:r>
            <a:r>
              <a:rPr b="1" lang="en" sz="1900">
                <a:solidFill>
                  <a:schemeClr val="dk1"/>
                </a:solidFill>
                <a:latin typeface="Catamaran"/>
                <a:ea typeface="Catamaran"/>
                <a:cs typeface="Catamaran"/>
                <a:sym typeface="Catamaran"/>
              </a:rPr>
              <a:t> / </a:t>
            </a:r>
            <a:r>
              <a:rPr lang="en" sz="1900">
                <a:solidFill>
                  <a:schemeClr val="dk1"/>
                </a:solidFill>
                <a:latin typeface="Catamaran Light"/>
                <a:ea typeface="Catamaran Light"/>
                <a:cs typeface="Catamaran Light"/>
                <a:sym typeface="Catamaran Light"/>
              </a:rPr>
              <a:t>longwave</a:t>
            </a:r>
            <a:r>
              <a:rPr b="1" lang="en" sz="1900">
                <a:solidFill>
                  <a:schemeClr val="dk1"/>
                </a:solidFill>
                <a:latin typeface="Catamaran"/>
                <a:ea typeface="Catamaran"/>
                <a:cs typeface="Catamaran"/>
                <a:sym typeface="Catamaran"/>
              </a:rPr>
              <a:t> ] </a:t>
            </a:r>
            <a:r>
              <a:rPr b="1" lang="en" sz="1900" u="sng">
                <a:solidFill>
                  <a:schemeClr val="dk1"/>
                </a:solidFill>
                <a:latin typeface="Catamaran"/>
                <a:ea typeface="Catamaran"/>
                <a:cs typeface="Catamaran"/>
                <a:sym typeface="Catamaran"/>
              </a:rPr>
              <a:t>radiation, while Earth emits</a:t>
            </a:r>
            <a:r>
              <a:rPr b="1" lang="en" sz="1900">
                <a:solidFill>
                  <a:schemeClr val="dk1"/>
                </a:solidFill>
                <a:latin typeface="Catamaran"/>
                <a:ea typeface="Catamaran"/>
                <a:cs typeface="Catamaran"/>
                <a:sym typeface="Catamaran"/>
              </a:rPr>
              <a:t> [</a:t>
            </a:r>
            <a:r>
              <a:rPr lang="en" sz="1900">
                <a:solidFill>
                  <a:schemeClr val="dk1"/>
                </a:solidFill>
                <a:latin typeface="Catamaran Light"/>
                <a:ea typeface="Catamaran Light"/>
                <a:cs typeface="Catamaran Light"/>
                <a:sym typeface="Catamaran Light"/>
              </a:rPr>
              <a:t>shortwave</a:t>
            </a:r>
            <a:r>
              <a:rPr b="1" lang="en" sz="1900">
                <a:solidFill>
                  <a:schemeClr val="dk1"/>
                </a:solidFill>
                <a:latin typeface="Catamaran"/>
                <a:ea typeface="Catamaran"/>
                <a:cs typeface="Catamaran"/>
                <a:sym typeface="Catamaran"/>
              </a:rPr>
              <a:t> / </a:t>
            </a:r>
            <a:r>
              <a:rPr lang="en" sz="1900">
                <a:solidFill>
                  <a:srgbClr val="FF0000"/>
                </a:solidFill>
                <a:latin typeface="Catamaran Light"/>
                <a:ea typeface="Catamaran Light"/>
                <a:cs typeface="Catamaran Light"/>
                <a:sym typeface="Catamaran Light"/>
              </a:rPr>
              <a:t>longwave</a:t>
            </a:r>
            <a:r>
              <a:rPr b="1" lang="en" sz="1900">
                <a:solidFill>
                  <a:schemeClr val="dk1"/>
                </a:solidFill>
                <a:latin typeface="Catamaran"/>
                <a:ea typeface="Catamaran"/>
                <a:cs typeface="Catamaran"/>
                <a:sym typeface="Catamaran"/>
              </a:rPr>
              <a:t> ] </a:t>
            </a:r>
            <a:r>
              <a:rPr b="1" lang="en" sz="1900" u="sng">
                <a:solidFill>
                  <a:schemeClr val="dk1"/>
                </a:solidFill>
                <a:latin typeface="Catamaran"/>
                <a:ea typeface="Catamaran"/>
                <a:cs typeface="Catamaran"/>
                <a:sym typeface="Catamaran"/>
              </a:rPr>
              <a:t>radiation.</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Most of the light from the </a:t>
            </a:r>
            <a:r>
              <a:rPr b="1" i="1" lang="en" sz="1900">
                <a:solidFill>
                  <a:srgbClr val="FF0000"/>
                </a:solidFill>
                <a:latin typeface="Catamaran"/>
                <a:ea typeface="Catamaran"/>
                <a:cs typeface="Catamaran"/>
                <a:sym typeface="Catamaran"/>
              </a:rPr>
              <a:t>Sun </a:t>
            </a:r>
            <a:r>
              <a:rPr i="1" lang="en" sz="1900">
                <a:solidFill>
                  <a:srgbClr val="FF0000"/>
                </a:solidFill>
                <a:latin typeface="Catamaran Light"/>
                <a:ea typeface="Catamaran Light"/>
                <a:cs typeface="Catamaran Light"/>
                <a:sym typeface="Catamaran Light"/>
              </a:rPr>
              <a:t>is </a:t>
            </a:r>
            <a:r>
              <a:rPr b="1" i="1" lang="en" sz="1900">
                <a:solidFill>
                  <a:srgbClr val="FF0000"/>
                </a:solidFill>
                <a:latin typeface="Catamaran"/>
                <a:ea typeface="Catamaran"/>
                <a:cs typeface="Catamaran"/>
                <a:sym typeface="Catamaran"/>
              </a:rPr>
              <a:t>visible light and UV</a:t>
            </a:r>
            <a:r>
              <a:rPr i="1" lang="en" sz="1900">
                <a:solidFill>
                  <a:srgbClr val="FF0000"/>
                </a:solidFill>
                <a:latin typeface="Catamaran Light"/>
                <a:ea typeface="Catamaran Light"/>
                <a:cs typeface="Catamaran Light"/>
                <a:sym typeface="Catamaran Light"/>
              </a:rPr>
              <a:t>, which has a short wavelength (100-780 nm). Most of the light that </a:t>
            </a:r>
            <a:r>
              <a:rPr b="1" i="1" lang="en" sz="1900">
                <a:solidFill>
                  <a:srgbClr val="FF0000"/>
                </a:solidFill>
                <a:latin typeface="Catamaran"/>
                <a:ea typeface="Catamaran"/>
                <a:cs typeface="Catamaran"/>
                <a:sym typeface="Catamaran"/>
              </a:rPr>
              <a:t>Earth</a:t>
            </a:r>
            <a:r>
              <a:rPr i="1" lang="en" sz="1900">
                <a:solidFill>
                  <a:srgbClr val="FF0000"/>
                </a:solidFill>
                <a:latin typeface="Catamaran Light"/>
                <a:ea typeface="Catamaran Light"/>
                <a:cs typeface="Catamaran Light"/>
                <a:sym typeface="Catamaran Light"/>
              </a:rPr>
              <a:t> emits is </a:t>
            </a:r>
            <a:r>
              <a:rPr b="1" i="1" lang="en" sz="1900">
                <a:solidFill>
                  <a:srgbClr val="FF0000"/>
                </a:solidFill>
                <a:latin typeface="Catamaran"/>
                <a:ea typeface="Catamaran"/>
                <a:cs typeface="Catamaran"/>
                <a:sym typeface="Catamaran"/>
              </a:rPr>
              <a:t>infrared</a:t>
            </a:r>
            <a:r>
              <a:rPr i="1" lang="en" sz="1900">
                <a:solidFill>
                  <a:srgbClr val="FF0000"/>
                </a:solidFill>
                <a:latin typeface="Catamaran Light"/>
                <a:ea typeface="Catamaran Light"/>
                <a:cs typeface="Catamaran Light"/>
                <a:sym typeface="Catamaran Light"/>
              </a:rPr>
              <a:t> radiation, which has a longer wavelength (&gt;780 nm).</a:t>
            </a:r>
            <a:endParaRPr i="1"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9" name="Shape 329"/>
        <p:cNvGrpSpPr/>
        <p:nvPr/>
      </p:nvGrpSpPr>
      <p:grpSpPr>
        <a:xfrm>
          <a:off x="0" y="0"/>
          <a:ext cx="0" cy="0"/>
          <a:chOff x="0" y="0"/>
          <a:chExt cx="0" cy="0"/>
        </a:xfrm>
      </p:grpSpPr>
      <p:sp>
        <p:nvSpPr>
          <p:cNvPr id="330" name="Google Shape;330;p47"/>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7"/>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4</a:t>
            </a:r>
            <a:endParaRPr sz="3300">
              <a:solidFill>
                <a:schemeClr val="lt1"/>
              </a:solidFill>
              <a:latin typeface="Livvic"/>
              <a:ea typeface="Livvic"/>
              <a:cs typeface="Livvic"/>
              <a:sym typeface="Livvic"/>
            </a:endParaRPr>
          </a:p>
        </p:txBody>
      </p:sp>
      <p:sp>
        <p:nvSpPr>
          <p:cNvPr id="332" name="Google Shape;332;p47"/>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Which of the following generally has the highest albedo?</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a) </a:t>
            </a:r>
            <a:r>
              <a:rPr lang="en" sz="1900">
                <a:solidFill>
                  <a:schemeClr val="dk1"/>
                </a:solidFill>
                <a:latin typeface="Catamaran Light"/>
                <a:ea typeface="Catamaran Light"/>
                <a:cs typeface="Catamaran Light"/>
                <a:sym typeface="Catamaran Light"/>
              </a:rPr>
              <a:t>Fresh snow</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b) </a:t>
            </a:r>
            <a:r>
              <a:rPr lang="en" sz="1900">
                <a:solidFill>
                  <a:schemeClr val="dk1"/>
                </a:solidFill>
                <a:latin typeface="Catamaran Light"/>
                <a:ea typeface="Catamaran Light"/>
                <a:cs typeface="Catamaran Light"/>
                <a:sym typeface="Catamaran Light"/>
              </a:rPr>
              <a:t>Ocean</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c) </a:t>
            </a:r>
            <a:r>
              <a:rPr lang="en" sz="1900">
                <a:solidFill>
                  <a:schemeClr val="dk1"/>
                </a:solidFill>
                <a:latin typeface="Catamaran Light"/>
                <a:ea typeface="Catamaran Light"/>
                <a:cs typeface="Catamaran Light"/>
                <a:sym typeface="Catamaran Light"/>
              </a:rPr>
              <a:t>Grass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d) </a:t>
            </a:r>
            <a:r>
              <a:rPr lang="en" sz="1900">
                <a:latin typeface="Catamaran Light"/>
                <a:ea typeface="Catamaran Light"/>
                <a:cs typeface="Catamaran Light"/>
                <a:sym typeface="Catamaran Light"/>
              </a:rPr>
              <a:t>Concrete</a:t>
            </a:r>
            <a:br>
              <a:rPr lang="en" sz="1900">
                <a:solidFill>
                  <a:schemeClr val="dk1"/>
                </a:solidFill>
                <a:latin typeface="Catamaran Light"/>
                <a:ea typeface="Catamaran Light"/>
                <a:cs typeface="Catamaran Light"/>
                <a:sym typeface="Catamaran Light"/>
              </a:rPr>
            </a:br>
            <a:r>
              <a:rPr b="1" lang="en" sz="1900">
                <a:solidFill>
                  <a:schemeClr val="dk1"/>
                </a:solidFill>
                <a:latin typeface="Catamaran"/>
                <a:ea typeface="Catamaran"/>
                <a:cs typeface="Catamaran"/>
                <a:sym typeface="Catamaran"/>
              </a:rPr>
              <a:t>e) </a:t>
            </a:r>
            <a:r>
              <a:rPr lang="en" sz="1900">
                <a:solidFill>
                  <a:schemeClr val="dk1"/>
                </a:solidFill>
                <a:latin typeface="Catamaran Light"/>
                <a:ea typeface="Catamaran Light"/>
                <a:cs typeface="Catamaran Light"/>
                <a:sym typeface="Catamaran Light"/>
              </a:rPr>
              <a:t>Forest</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f)</a:t>
            </a:r>
            <a:r>
              <a:rPr lang="en" sz="1900">
                <a:solidFill>
                  <a:schemeClr val="dk1"/>
                </a:solidFill>
                <a:latin typeface="Catamaran Light"/>
                <a:ea typeface="Catamaran Light"/>
                <a:cs typeface="Catamaran Light"/>
                <a:sym typeface="Catamaran Light"/>
              </a:rPr>
              <a:t> Clouds</a:t>
            </a:r>
            <a:br>
              <a:rPr lang="en" sz="1900">
                <a:solidFill>
                  <a:schemeClr val="dk1"/>
                </a:solidFill>
                <a:latin typeface="Catamaran Light"/>
                <a:ea typeface="Catamaran Light"/>
                <a:cs typeface="Catamaran Light"/>
                <a:sym typeface="Catamaran Light"/>
              </a:rPr>
            </a:b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6" name="Shape 336"/>
        <p:cNvGrpSpPr/>
        <p:nvPr/>
      </p:nvGrpSpPr>
      <p:grpSpPr>
        <a:xfrm>
          <a:off x="0" y="0"/>
          <a:ext cx="0" cy="0"/>
          <a:chOff x="0" y="0"/>
          <a:chExt cx="0" cy="0"/>
        </a:xfrm>
      </p:grpSpPr>
      <p:sp>
        <p:nvSpPr>
          <p:cNvPr id="337" name="Google Shape;337;p48"/>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8"/>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4</a:t>
            </a:r>
            <a:endParaRPr sz="3300">
              <a:solidFill>
                <a:schemeClr val="lt1"/>
              </a:solidFill>
              <a:latin typeface="Livvic"/>
              <a:ea typeface="Livvic"/>
              <a:cs typeface="Livvic"/>
              <a:sym typeface="Livvic"/>
            </a:endParaRPr>
          </a:p>
        </p:txBody>
      </p:sp>
      <p:sp>
        <p:nvSpPr>
          <p:cNvPr id="339" name="Google Shape;339;p48"/>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Which of the following generally has the highest albedo?</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a) </a:t>
            </a:r>
            <a:r>
              <a:rPr lang="en" sz="1900">
                <a:solidFill>
                  <a:srgbClr val="FF0000"/>
                </a:solidFill>
                <a:latin typeface="Catamaran Light"/>
                <a:ea typeface="Catamaran Light"/>
                <a:cs typeface="Catamaran Light"/>
                <a:sym typeface="Catamaran Light"/>
              </a:rPr>
              <a:t>Fresh snow</a:t>
            </a:r>
            <a:endParaRPr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b) </a:t>
            </a:r>
            <a:r>
              <a:rPr lang="en" sz="1900">
                <a:solidFill>
                  <a:schemeClr val="dk1"/>
                </a:solidFill>
                <a:latin typeface="Catamaran Light"/>
                <a:ea typeface="Catamaran Light"/>
                <a:cs typeface="Catamaran Light"/>
                <a:sym typeface="Catamaran Light"/>
              </a:rPr>
              <a:t>Ocean</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c) </a:t>
            </a:r>
            <a:r>
              <a:rPr lang="en" sz="1900">
                <a:solidFill>
                  <a:schemeClr val="dk1"/>
                </a:solidFill>
                <a:latin typeface="Catamaran Light"/>
                <a:ea typeface="Catamaran Light"/>
                <a:cs typeface="Catamaran Light"/>
                <a:sym typeface="Catamaran Light"/>
              </a:rPr>
              <a:t>Grass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d) </a:t>
            </a:r>
            <a:r>
              <a:rPr lang="en" sz="1900">
                <a:latin typeface="Catamaran Light"/>
                <a:ea typeface="Catamaran Light"/>
                <a:cs typeface="Catamaran Light"/>
                <a:sym typeface="Catamaran Light"/>
              </a:rPr>
              <a:t>Concrete</a:t>
            </a:r>
            <a:br>
              <a:rPr lang="en" sz="1900">
                <a:solidFill>
                  <a:schemeClr val="dk1"/>
                </a:solidFill>
                <a:latin typeface="Catamaran Light"/>
                <a:ea typeface="Catamaran Light"/>
                <a:cs typeface="Catamaran Light"/>
                <a:sym typeface="Catamaran Light"/>
              </a:rPr>
            </a:br>
            <a:r>
              <a:rPr b="1" lang="en" sz="1900">
                <a:solidFill>
                  <a:schemeClr val="dk1"/>
                </a:solidFill>
                <a:latin typeface="Catamaran"/>
                <a:ea typeface="Catamaran"/>
                <a:cs typeface="Catamaran"/>
                <a:sym typeface="Catamaran"/>
              </a:rPr>
              <a:t>e) </a:t>
            </a:r>
            <a:r>
              <a:rPr lang="en" sz="1900">
                <a:solidFill>
                  <a:schemeClr val="dk1"/>
                </a:solidFill>
                <a:latin typeface="Catamaran Light"/>
                <a:ea typeface="Catamaran Light"/>
                <a:cs typeface="Catamaran Light"/>
                <a:sym typeface="Catamaran Light"/>
              </a:rPr>
              <a:t>Forest</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f)</a:t>
            </a:r>
            <a:r>
              <a:rPr lang="en" sz="1900">
                <a:solidFill>
                  <a:schemeClr val="dk1"/>
                </a:solidFill>
                <a:latin typeface="Catamaran Light"/>
                <a:ea typeface="Catamaran Light"/>
                <a:cs typeface="Catamaran Light"/>
                <a:sym typeface="Catamaran Light"/>
              </a:rPr>
              <a:t> Clouds</a:t>
            </a:r>
            <a:br>
              <a:rPr lang="en" sz="1900">
                <a:solidFill>
                  <a:schemeClr val="dk1"/>
                </a:solidFill>
                <a:latin typeface="Catamaran Light"/>
                <a:ea typeface="Catamaran Light"/>
                <a:cs typeface="Catamaran Light"/>
                <a:sym typeface="Catamaran Light"/>
              </a:rPr>
            </a:b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i="1" lang="en" sz="1900">
                <a:solidFill>
                  <a:srgbClr val="FF0000"/>
                </a:solidFill>
                <a:latin typeface="Catamaran"/>
                <a:ea typeface="Catamaran"/>
                <a:cs typeface="Catamaran"/>
                <a:sym typeface="Catamaran"/>
              </a:rPr>
              <a:t>Fresh snow</a:t>
            </a:r>
            <a:r>
              <a:rPr i="1" lang="en" sz="1900">
                <a:solidFill>
                  <a:srgbClr val="FF0000"/>
                </a:solidFill>
                <a:latin typeface="Catamaran Light"/>
                <a:ea typeface="Catamaran Light"/>
                <a:cs typeface="Catamaran Light"/>
                <a:sym typeface="Catamaran Light"/>
              </a:rPr>
              <a:t> has an albedo of </a:t>
            </a:r>
            <a:r>
              <a:rPr b="1" i="1" lang="en" sz="1900">
                <a:solidFill>
                  <a:srgbClr val="FF0000"/>
                </a:solidFill>
                <a:latin typeface="Catamaran"/>
                <a:ea typeface="Catamaran"/>
                <a:cs typeface="Catamaran"/>
                <a:sym typeface="Catamaran"/>
              </a:rPr>
              <a:t>0.9</a:t>
            </a:r>
            <a:r>
              <a:rPr i="1" lang="en" sz="1900">
                <a:solidFill>
                  <a:srgbClr val="FF0000"/>
                </a:solidFill>
                <a:latin typeface="Catamaran Light"/>
                <a:ea typeface="Catamaran Light"/>
                <a:cs typeface="Catamaran Light"/>
                <a:sym typeface="Catamaran Light"/>
              </a:rPr>
              <a:t>, which means it </a:t>
            </a:r>
            <a:r>
              <a:rPr b="1" i="1" lang="en" sz="1900">
                <a:solidFill>
                  <a:srgbClr val="FF0000"/>
                </a:solidFill>
                <a:latin typeface="Catamaran"/>
                <a:ea typeface="Catamaran"/>
                <a:cs typeface="Catamaran"/>
                <a:sym typeface="Catamaran"/>
              </a:rPr>
              <a:t>reflects 90%</a:t>
            </a:r>
            <a:r>
              <a:rPr i="1" lang="en" sz="1900">
                <a:solidFill>
                  <a:srgbClr val="FF0000"/>
                </a:solidFill>
                <a:latin typeface="Catamaran Light"/>
                <a:ea typeface="Catamaran Light"/>
                <a:cs typeface="Catamaran Light"/>
                <a:sym typeface="Catamaran Light"/>
              </a:rPr>
              <a:t> of incoming light.</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t/>
            </a:r>
            <a:endParaRPr i="1" sz="1900">
              <a:solidFill>
                <a:srgbClr val="FF0000"/>
              </a:solidFill>
              <a:latin typeface="Catamaran Light"/>
              <a:ea typeface="Catamaran Light"/>
              <a:cs typeface="Catamaran Light"/>
              <a:sym typeface="Catamaran 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3" name="Shape 343"/>
        <p:cNvGrpSpPr/>
        <p:nvPr/>
      </p:nvGrpSpPr>
      <p:grpSpPr>
        <a:xfrm>
          <a:off x="0" y="0"/>
          <a:ext cx="0" cy="0"/>
          <a:chOff x="0" y="0"/>
          <a:chExt cx="0" cy="0"/>
        </a:xfrm>
      </p:grpSpPr>
      <p:sp>
        <p:nvSpPr>
          <p:cNvPr id="344" name="Google Shape;344;p49"/>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9"/>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4</a:t>
            </a:r>
            <a:endParaRPr sz="3300">
              <a:solidFill>
                <a:schemeClr val="lt1"/>
              </a:solidFill>
              <a:latin typeface="Livvic"/>
              <a:ea typeface="Livvic"/>
              <a:cs typeface="Livvic"/>
              <a:sym typeface="Livvic"/>
            </a:endParaRPr>
          </a:p>
        </p:txBody>
      </p:sp>
      <p:sp>
        <p:nvSpPr>
          <p:cNvPr id="346" name="Google Shape;346;p49"/>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Which of the following generally has the highest albedo?</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a) </a:t>
            </a:r>
            <a:r>
              <a:rPr lang="en" sz="1900">
                <a:solidFill>
                  <a:srgbClr val="FF0000"/>
                </a:solidFill>
                <a:latin typeface="Catamaran Light"/>
                <a:ea typeface="Catamaran Light"/>
                <a:cs typeface="Catamaran Light"/>
                <a:sym typeface="Catamaran Light"/>
              </a:rPr>
              <a:t>Fresh snow</a:t>
            </a:r>
            <a:endParaRPr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b) </a:t>
            </a:r>
            <a:r>
              <a:rPr lang="en" sz="1900">
                <a:solidFill>
                  <a:schemeClr val="dk1"/>
                </a:solidFill>
                <a:latin typeface="Catamaran Light"/>
                <a:ea typeface="Catamaran Light"/>
                <a:cs typeface="Catamaran Light"/>
                <a:sym typeface="Catamaran Light"/>
              </a:rPr>
              <a:t>Ocean</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c) </a:t>
            </a:r>
            <a:r>
              <a:rPr lang="en" sz="1900">
                <a:solidFill>
                  <a:schemeClr val="dk1"/>
                </a:solidFill>
                <a:latin typeface="Catamaran Light"/>
                <a:ea typeface="Catamaran Light"/>
                <a:cs typeface="Catamaran Light"/>
                <a:sym typeface="Catamaran Light"/>
              </a:rPr>
              <a:t>Grass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d) </a:t>
            </a:r>
            <a:r>
              <a:rPr lang="en" sz="1900">
                <a:latin typeface="Catamaran Light"/>
                <a:ea typeface="Catamaran Light"/>
                <a:cs typeface="Catamaran Light"/>
                <a:sym typeface="Catamaran Light"/>
              </a:rPr>
              <a:t>Concrete</a:t>
            </a:r>
            <a:br>
              <a:rPr lang="en" sz="1900">
                <a:solidFill>
                  <a:schemeClr val="dk1"/>
                </a:solidFill>
                <a:latin typeface="Catamaran Light"/>
                <a:ea typeface="Catamaran Light"/>
                <a:cs typeface="Catamaran Light"/>
                <a:sym typeface="Catamaran Light"/>
              </a:rPr>
            </a:br>
            <a:r>
              <a:rPr b="1" lang="en" sz="1900">
                <a:solidFill>
                  <a:schemeClr val="dk1"/>
                </a:solidFill>
                <a:latin typeface="Catamaran"/>
                <a:ea typeface="Catamaran"/>
                <a:cs typeface="Catamaran"/>
                <a:sym typeface="Catamaran"/>
              </a:rPr>
              <a:t>e) </a:t>
            </a:r>
            <a:r>
              <a:rPr lang="en" sz="1900">
                <a:solidFill>
                  <a:schemeClr val="dk1"/>
                </a:solidFill>
                <a:latin typeface="Catamaran Light"/>
                <a:ea typeface="Catamaran Light"/>
                <a:cs typeface="Catamaran Light"/>
                <a:sym typeface="Catamaran Light"/>
              </a:rPr>
              <a:t>Forest</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f)</a:t>
            </a:r>
            <a:r>
              <a:rPr lang="en" sz="1900">
                <a:solidFill>
                  <a:schemeClr val="dk1"/>
                </a:solidFill>
                <a:latin typeface="Catamaran Light"/>
                <a:ea typeface="Catamaran Light"/>
                <a:cs typeface="Catamaran Light"/>
                <a:sym typeface="Catamaran Light"/>
              </a:rPr>
              <a:t> Clouds</a:t>
            </a:r>
            <a:br>
              <a:rPr lang="en" sz="1900">
                <a:solidFill>
                  <a:schemeClr val="dk1"/>
                </a:solidFill>
                <a:latin typeface="Catamaran Light"/>
                <a:ea typeface="Catamaran Light"/>
                <a:cs typeface="Catamaran Light"/>
                <a:sym typeface="Catamaran Light"/>
              </a:rPr>
            </a:b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u="sng">
                <a:latin typeface="Catamaran"/>
                <a:ea typeface="Catamaran"/>
                <a:cs typeface="Catamaran"/>
                <a:sym typeface="Catamaran"/>
              </a:rPr>
              <a:t>Follow-up: Which surface generally has the lowest albedo?</a:t>
            </a:r>
            <a:endParaRPr sz="1900">
              <a:latin typeface="Catamaran Light"/>
              <a:ea typeface="Catamaran Light"/>
              <a:cs typeface="Catamaran Light"/>
              <a:sym typeface="Catamaran Light"/>
            </a:endParaRPr>
          </a:p>
          <a:p>
            <a:pPr indent="0" lvl="0" marL="0" rtl="0" algn="l">
              <a:spcBef>
                <a:spcPts val="0"/>
              </a:spcBef>
              <a:spcAft>
                <a:spcPts val="0"/>
              </a:spcAft>
              <a:buNone/>
            </a:pPr>
            <a:r>
              <a:t/>
            </a:r>
            <a:endParaRPr sz="1900">
              <a:latin typeface="Catamaran Light"/>
              <a:ea typeface="Catamaran Light"/>
              <a:cs typeface="Catamaran Light"/>
              <a:sym typeface="Catamaran Ligh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0" name="Shape 350"/>
        <p:cNvGrpSpPr/>
        <p:nvPr/>
      </p:nvGrpSpPr>
      <p:grpSpPr>
        <a:xfrm>
          <a:off x="0" y="0"/>
          <a:ext cx="0" cy="0"/>
          <a:chOff x="0" y="0"/>
          <a:chExt cx="0" cy="0"/>
        </a:xfrm>
      </p:grpSpPr>
      <p:sp>
        <p:nvSpPr>
          <p:cNvPr id="351" name="Google Shape;351;p50"/>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0"/>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4</a:t>
            </a:r>
            <a:endParaRPr sz="3300">
              <a:solidFill>
                <a:schemeClr val="lt1"/>
              </a:solidFill>
              <a:latin typeface="Livvic"/>
              <a:ea typeface="Livvic"/>
              <a:cs typeface="Livvic"/>
              <a:sym typeface="Livvic"/>
            </a:endParaRPr>
          </a:p>
        </p:txBody>
      </p:sp>
      <p:sp>
        <p:nvSpPr>
          <p:cNvPr id="353" name="Google Shape;353;p50"/>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Which of the following generally has the highest albedo?</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a) </a:t>
            </a:r>
            <a:r>
              <a:rPr lang="en" sz="1900">
                <a:solidFill>
                  <a:srgbClr val="FF0000"/>
                </a:solidFill>
                <a:latin typeface="Catamaran Light"/>
                <a:ea typeface="Catamaran Light"/>
                <a:cs typeface="Catamaran Light"/>
                <a:sym typeface="Catamaran Light"/>
              </a:rPr>
              <a:t>Fresh snow</a:t>
            </a:r>
            <a:endParaRPr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b) </a:t>
            </a:r>
            <a:r>
              <a:rPr lang="en" sz="1900">
                <a:solidFill>
                  <a:schemeClr val="dk1"/>
                </a:solidFill>
                <a:latin typeface="Catamaran Light"/>
                <a:ea typeface="Catamaran Light"/>
                <a:cs typeface="Catamaran Light"/>
                <a:sym typeface="Catamaran Light"/>
              </a:rPr>
              <a:t>Ocean</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c) </a:t>
            </a:r>
            <a:r>
              <a:rPr lang="en" sz="1900">
                <a:solidFill>
                  <a:schemeClr val="dk1"/>
                </a:solidFill>
                <a:latin typeface="Catamaran Light"/>
                <a:ea typeface="Catamaran Light"/>
                <a:cs typeface="Catamaran Light"/>
                <a:sym typeface="Catamaran Light"/>
              </a:rPr>
              <a:t>Grass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d) </a:t>
            </a:r>
            <a:r>
              <a:rPr lang="en" sz="1900">
                <a:latin typeface="Catamaran Light"/>
                <a:ea typeface="Catamaran Light"/>
                <a:cs typeface="Catamaran Light"/>
                <a:sym typeface="Catamaran Light"/>
              </a:rPr>
              <a:t>Concrete</a:t>
            </a:r>
            <a:br>
              <a:rPr lang="en" sz="1900">
                <a:solidFill>
                  <a:schemeClr val="dk1"/>
                </a:solidFill>
                <a:latin typeface="Catamaran Light"/>
                <a:ea typeface="Catamaran Light"/>
                <a:cs typeface="Catamaran Light"/>
                <a:sym typeface="Catamaran Light"/>
              </a:rPr>
            </a:br>
            <a:r>
              <a:rPr b="1" lang="en" sz="1900">
                <a:solidFill>
                  <a:schemeClr val="dk1"/>
                </a:solidFill>
                <a:latin typeface="Catamaran"/>
                <a:ea typeface="Catamaran"/>
                <a:cs typeface="Catamaran"/>
                <a:sym typeface="Catamaran"/>
              </a:rPr>
              <a:t>e) </a:t>
            </a:r>
            <a:r>
              <a:rPr lang="en" sz="1900">
                <a:solidFill>
                  <a:schemeClr val="dk1"/>
                </a:solidFill>
                <a:latin typeface="Catamaran Light"/>
                <a:ea typeface="Catamaran Light"/>
                <a:cs typeface="Catamaran Light"/>
                <a:sym typeface="Catamaran Light"/>
              </a:rPr>
              <a:t>Forest</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a:solidFill>
                  <a:schemeClr val="dk1"/>
                </a:solidFill>
                <a:latin typeface="Catamaran"/>
                <a:ea typeface="Catamaran"/>
                <a:cs typeface="Catamaran"/>
                <a:sym typeface="Catamaran"/>
              </a:rPr>
              <a:t>f)</a:t>
            </a:r>
            <a:r>
              <a:rPr lang="en" sz="1900">
                <a:solidFill>
                  <a:schemeClr val="dk1"/>
                </a:solidFill>
                <a:latin typeface="Catamaran Light"/>
                <a:ea typeface="Catamaran Light"/>
                <a:cs typeface="Catamaran Light"/>
                <a:sym typeface="Catamaran Light"/>
              </a:rPr>
              <a:t> Clouds</a:t>
            </a:r>
            <a:br>
              <a:rPr lang="en" sz="1900">
                <a:solidFill>
                  <a:schemeClr val="dk1"/>
                </a:solidFill>
                <a:latin typeface="Catamaran Light"/>
                <a:ea typeface="Catamaran Light"/>
                <a:cs typeface="Catamaran Light"/>
                <a:sym typeface="Catamaran Light"/>
              </a:rPr>
            </a:b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lang="en" sz="1900" u="sng">
                <a:latin typeface="Catamaran"/>
                <a:ea typeface="Catamaran"/>
                <a:cs typeface="Catamaran"/>
                <a:sym typeface="Catamaran"/>
              </a:rPr>
              <a:t>Follow-up: Which surface generally has the lowest albedo?</a:t>
            </a:r>
            <a:endParaRPr sz="1900">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The </a:t>
            </a:r>
            <a:r>
              <a:rPr b="1" i="1" lang="en" sz="1900">
                <a:solidFill>
                  <a:srgbClr val="FF0000"/>
                </a:solidFill>
                <a:latin typeface="Catamaran"/>
                <a:ea typeface="Catamaran"/>
                <a:cs typeface="Catamaran"/>
                <a:sym typeface="Catamaran"/>
              </a:rPr>
              <a:t>ocean</a:t>
            </a:r>
            <a:r>
              <a:rPr i="1" lang="en" sz="1900">
                <a:solidFill>
                  <a:srgbClr val="FF0000"/>
                </a:solidFill>
                <a:latin typeface="Catamaran Light"/>
                <a:ea typeface="Catamaran Light"/>
                <a:cs typeface="Catamaran Light"/>
                <a:sym typeface="Catamaran Light"/>
              </a:rPr>
              <a:t> has an albedo of around </a:t>
            </a:r>
            <a:r>
              <a:rPr b="1" i="1" lang="en" sz="1900">
                <a:solidFill>
                  <a:srgbClr val="FF0000"/>
                </a:solidFill>
                <a:latin typeface="Catamaran"/>
                <a:ea typeface="Catamaran"/>
                <a:cs typeface="Catamaran"/>
                <a:sym typeface="Catamaran"/>
              </a:rPr>
              <a:t>0.1</a:t>
            </a:r>
            <a:r>
              <a:rPr i="1" lang="en" sz="1900">
                <a:solidFill>
                  <a:srgbClr val="FF0000"/>
                </a:solidFill>
                <a:latin typeface="Catamaran Light"/>
                <a:ea typeface="Catamaran Light"/>
                <a:cs typeface="Catamaran Light"/>
                <a:sym typeface="Catamaran Light"/>
              </a:rPr>
              <a:t>, meaning it </a:t>
            </a:r>
            <a:r>
              <a:rPr b="1" i="1" lang="en" sz="1900">
                <a:solidFill>
                  <a:srgbClr val="FF0000"/>
                </a:solidFill>
                <a:latin typeface="Catamaran"/>
                <a:ea typeface="Catamaran"/>
                <a:cs typeface="Catamaran"/>
                <a:sym typeface="Catamaran"/>
              </a:rPr>
              <a:t>absorbs 90%</a:t>
            </a:r>
            <a:r>
              <a:rPr i="1" lang="en" sz="1900">
                <a:solidFill>
                  <a:srgbClr val="FF0000"/>
                </a:solidFill>
                <a:latin typeface="Catamaran Light"/>
                <a:ea typeface="Catamaran Light"/>
                <a:cs typeface="Catamaran Light"/>
                <a:sym typeface="Catamaran Light"/>
              </a:rPr>
              <a:t> of incoming light.</a:t>
            </a:r>
            <a:endParaRPr i="1" sz="1900">
              <a:solidFill>
                <a:srgbClr val="FF0000"/>
              </a:solidFill>
              <a:latin typeface="Catamaran Light"/>
              <a:ea typeface="Catamaran Light"/>
              <a:cs typeface="Catamaran Light"/>
              <a:sym typeface="Catamaran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5" name="Shape 145"/>
        <p:cNvGrpSpPr/>
        <p:nvPr/>
      </p:nvGrpSpPr>
      <p:grpSpPr>
        <a:xfrm>
          <a:off x="0" y="0"/>
          <a:ext cx="0" cy="0"/>
          <a:chOff x="0" y="0"/>
          <a:chExt cx="0" cy="0"/>
        </a:xfrm>
      </p:grpSpPr>
      <p:sp>
        <p:nvSpPr>
          <p:cNvPr id="146" name="Google Shape;146;p24"/>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4"/>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The Rules Sheet</a:t>
            </a:r>
            <a:endParaRPr sz="3300">
              <a:solidFill>
                <a:schemeClr val="lt1"/>
              </a:solidFill>
              <a:latin typeface="Livvic"/>
              <a:ea typeface="Livvic"/>
              <a:cs typeface="Livvic"/>
              <a:sym typeface="Livvic"/>
            </a:endParaRPr>
          </a:p>
        </p:txBody>
      </p:sp>
      <p:pic>
        <p:nvPicPr>
          <p:cNvPr id="148" name="Google Shape;148;p24"/>
          <p:cNvPicPr preferRelativeResize="0"/>
          <p:nvPr/>
        </p:nvPicPr>
        <p:blipFill>
          <a:blip r:embed="rId3">
            <a:alphaModFix/>
          </a:blip>
          <a:stretch>
            <a:fillRect/>
          </a:stretch>
        </p:blipFill>
        <p:spPr>
          <a:xfrm>
            <a:off x="6440200" y="1440603"/>
            <a:ext cx="2254900" cy="2918800"/>
          </a:xfrm>
          <a:prstGeom prst="rect">
            <a:avLst/>
          </a:prstGeom>
          <a:noFill/>
          <a:ln cap="flat" cmpd="sng" w="19050">
            <a:solidFill>
              <a:schemeClr val="dk2"/>
            </a:solidFill>
            <a:prstDash val="solid"/>
            <a:round/>
            <a:headEnd len="sm" w="sm" type="none"/>
            <a:tailEnd len="sm" w="sm" type="none"/>
          </a:ln>
        </p:spPr>
      </p:pic>
      <p:sp>
        <p:nvSpPr>
          <p:cNvPr id="149" name="Google Shape;149;p24"/>
          <p:cNvSpPr txBox="1"/>
          <p:nvPr>
            <p:ph idx="4294967295" type="ctrTitle"/>
          </p:nvPr>
        </p:nvSpPr>
        <p:spPr>
          <a:xfrm>
            <a:off x="6441750" y="2267324"/>
            <a:ext cx="2251800" cy="117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Rules Sheet for Event</a:t>
            </a:r>
            <a:endParaRPr sz="2000"/>
          </a:p>
        </p:txBody>
      </p:sp>
      <p:sp>
        <p:nvSpPr>
          <p:cNvPr id="150" name="Google Shape;150;p24"/>
          <p:cNvSpPr txBox="1"/>
          <p:nvPr/>
        </p:nvSpPr>
        <p:spPr>
          <a:xfrm>
            <a:off x="419250" y="1485700"/>
            <a:ext cx="54786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Topics</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Atmospheric structure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Circulation patterns (ocean &amp; air)</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Energy balance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Climate zones</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Human impacts</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Climate change – Past, present, and future</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Don’t Forget!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U.S. map with state names</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u="sng">
                <a:solidFill>
                  <a:schemeClr val="hlink"/>
                </a:solidFill>
                <a:latin typeface="Catamaran Light"/>
                <a:ea typeface="Catamaran Light"/>
                <a:cs typeface="Catamaran Light"/>
                <a:sym typeface="Catamaran Light"/>
                <a:hlinkClick r:id="rId4"/>
              </a:rPr>
              <a:t>UChicago RRTM</a:t>
            </a:r>
            <a:endParaRPr sz="1900">
              <a:solidFill>
                <a:schemeClr val="dk1"/>
              </a:solidFill>
              <a:latin typeface="Catamaran Light"/>
              <a:ea typeface="Catamaran Light"/>
              <a:cs typeface="Catamaran Light"/>
              <a:sym typeface="Catamaran Light"/>
            </a:endParaRPr>
          </a:p>
        </p:txBody>
      </p:sp>
      <p:pic>
        <p:nvPicPr>
          <p:cNvPr id="151" name="Google Shape;151;p24"/>
          <p:cNvPicPr preferRelativeResize="0"/>
          <p:nvPr/>
        </p:nvPicPr>
        <p:blipFill>
          <a:blip r:embed="rId5">
            <a:alphaModFix/>
          </a:blip>
          <a:stretch>
            <a:fillRect/>
          </a:stretch>
        </p:blipFill>
        <p:spPr>
          <a:xfrm>
            <a:off x="6440200" y="1443526"/>
            <a:ext cx="2254899" cy="2915874"/>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7" name="Shape 357"/>
        <p:cNvGrpSpPr/>
        <p:nvPr/>
      </p:nvGrpSpPr>
      <p:grpSpPr>
        <a:xfrm>
          <a:off x="0" y="0"/>
          <a:ext cx="0" cy="0"/>
          <a:chOff x="0" y="0"/>
          <a:chExt cx="0" cy="0"/>
        </a:xfrm>
      </p:grpSpPr>
      <p:sp>
        <p:nvSpPr>
          <p:cNvPr id="358" name="Google Shape;358;p51"/>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1"/>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5</a:t>
            </a:r>
            <a:endParaRPr sz="3300">
              <a:solidFill>
                <a:schemeClr val="lt1"/>
              </a:solidFill>
              <a:latin typeface="Livvic"/>
              <a:ea typeface="Livvic"/>
              <a:cs typeface="Livvic"/>
              <a:sym typeface="Livvic"/>
            </a:endParaRPr>
          </a:p>
        </p:txBody>
      </p:sp>
      <p:sp>
        <p:nvSpPr>
          <p:cNvPr id="360" name="Google Shape;360;p51"/>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Which diagram represents El Niño, and which diagram represents La Niña?</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p:txBody>
      </p:sp>
      <p:pic>
        <p:nvPicPr>
          <p:cNvPr id="361" name="Google Shape;361;p51"/>
          <p:cNvPicPr preferRelativeResize="0"/>
          <p:nvPr/>
        </p:nvPicPr>
        <p:blipFill>
          <a:blip r:embed="rId3">
            <a:alphaModFix/>
          </a:blip>
          <a:stretch>
            <a:fillRect/>
          </a:stretch>
        </p:blipFill>
        <p:spPr>
          <a:xfrm>
            <a:off x="2637699" y="1966475"/>
            <a:ext cx="3862000" cy="25726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5" name="Shape 365"/>
        <p:cNvGrpSpPr/>
        <p:nvPr/>
      </p:nvGrpSpPr>
      <p:grpSpPr>
        <a:xfrm>
          <a:off x="0" y="0"/>
          <a:ext cx="0" cy="0"/>
          <a:chOff x="0" y="0"/>
          <a:chExt cx="0" cy="0"/>
        </a:xfrm>
      </p:grpSpPr>
      <p:sp>
        <p:nvSpPr>
          <p:cNvPr id="366" name="Google Shape;366;p52"/>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2"/>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5</a:t>
            </a:r>
            <a:endParaRPr sz="3300">
              <a:solidFill>
                <a:schemeClr val="lt1"/>
              </a:solidFill>
              <a:latin typeface="Livvic"/>
              <a:ea typeface="Livvic"/>
              <a:cs typeface="Livvic"/>
              <a:sym typeface="Livvic"/>
            </a:endParaRPr>
          </a:p>
        </p:txBody>
      </p:sp>
      <p:sp>
        <p:nvSpPr>
          <p:cNvPr id="368" name="Google Shape;368;p52"/>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Which diagram represents </a:t>
            </a:r>
            <a:r>
              <a:rPr b="1" lang="en" sz="1900" u="sng">
                <a:solidFill>
                  <a:schemeClr val="dk1"/>
                </a:solidFill>
                <a:latin typeface="Catamaran"/>
                <a:ea typeface="Catamaran"/>
                <a:cs typeface="Catamaran"/>
                <a:sym typeface="Catamaran"/>
              </a:rPr>
              <a:t>El Niño</a:t>
            </a:r>
            <a:r>
              <a:rPr b="1" lang="en" sz="1900" u="sng">
                <a:solidFill>
                  <a:schemeClr val="dk1"/>
                </a:solidFill>
                <a:latin typeface="Catamaran"/>
                <a:ea typeface="Catamaran"/>
                <a:cs typeface="Catamaran"/>
                <a:sym typeface="Catamaran"/>
              </a:rPr>
              <a:t>, and which diagram represents </a:t>
            </a:r>
            <a:r>
              <a:rPr b="1" lang="en" sz="1900" u="sng">
                <a:solidFill>
                  <a:schemeClr val="dk1"/>
                </a:solidFill>
                <a:latin typeface="Catamaran"/>
                <a:ea typeface="Catamaran"/>
                <a:cs typeface="Catamaran"/>
                <a:sym typeface="Catamaran"/>
              </a:rPr>
              <a:t>La Niña</a:t>
            </a:r>
            <a:r>
              <a:rPr b="1" lang="en" sz="1900" u="sng">
                <a:solidFill>
                  <a:schemeClr val="dk1"/>
                </a:solidFill>
                <a:latin typeface="Catamaran"/>
                <a:ea typeface="Catamaran"/>
                <a:cs typeface="Catamaran"/>
                <a:sym typeface="Catamaran"/>
              </a:rPr>
              <a:t>?</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t/>
            </a:r>
            <a:endParaRPr b="1" sz="1900" u="sng">
              <a:solidFill>
                <a:schemeClr val="dk1"/>
              </a:solidFill>
              <a:latin typeface="Catamaran"/>
              <a:ea typeface="Catamaran"/>
              <a:cs typeface="Catamaran"/>
              <a:sym typeface="Catamaran"/>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El Niño:</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Warmer SST</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 rain in east Pacific</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 rain in west Pacific</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													  La Nina:</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													  Cooler SST</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													  ↓ rain in east Pacific</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													  ↑ rain in west Pacific</a:t>
            </a:r>
            <a:endParaRPr i="1" sz="1900">
              <a:solidFill>
                <a:srgbClr val="FF0000"/>
              </a:solidFill>
              <a:latin typeface="Catamaran Light"/>
              <a:ea typeface="Catamaran Light"/>
              <a:cs typeface="Catamaran Light"/>
              <a:sym typeface="Catamaran Light"/>
            </a:endParaRPr>
          </a:p>
        </p:txBody>
      </p:sp>
      <p:pic>
        <p:nvPicPr>
          <p:cNvPr id="369" name="Google Shape;369;p52"/>
          <p:cNvPicPr preferRelativeResize="0"/>
          <p:nvPr/>
        </p:nvPicPr>
        <p:blipFill rotWithShape="1">
          <a:blip r:embed="rId3">
            <a:alphaModFix/>
          </a:blip>
          <a:srcRect b="0" l="0" r="0" t="0"/>
          <a:stretch/>
        </p:blipFill>
        <p:spPr>
          <a:xfrm>
            <a:off x="2637699" y="1966475"/>
            <a:ext cx="3862000" cy="25726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3" name="Shape 373"/>
        <p:cNvGrpSpPr/>
        <p:nvPr/>
      </p:nvGrpSpPr>
      <p:grpSpPr>
        <a:xfrm>
          <a:off x="0" y="0"/>
          <a:ext cx="0" cy="0"/>
          <a:chOff x="0" y="0"/>
          <a:chExt cx="0" cy="0"/>
        </a:xfrm>
      </p:grpSpPr>
      <p:sp>
        <p:nvSpPr>
          <p:cNvPr id="374" name="Google Shape;374;p53"/>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3"/>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6</a:t>
            </a:r>
            <a:endParaRPr sz="3300">
              <a:solidFill>
                <a:schemeClr val="lt1"/>
              </a:solidFill>
              <a:latin typeface="Livvic"/>
              <a:ea typeface="Livvic"/>
              <a:cs typeface="Livvic"/>
              <a:sym typeface="Livvic"/>
            </a:endParaRPr>
          </a:p>
        </p:txBody>
      </p:sp>
      <p:sp>
        <p:nvSpPr>
          <p:cNvPr id="376" name="Google Shape;376;p53"/>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What phase of ENSO are we currently in? What phase </a:t>
            </a:r>
            <a:br>
              <a:rPr b="1" lang="en" sz="1900" u="sng">
                <a:solidFill>
                  <a:schemeClr val="dk1"/>
                </a:solidFill>
                <a:latin typeface="Catamaran"/>
                <a:ea typeface="Catamaran"/>
                <a:cs typeface="Catamaran"/>
                <a:sym typeface="Catamaran"/>
              </a:rPr>
            </a:br>
            <a:r>
              <a:rPr b="1" lang="en" sz="1900" u="sng">
                <a:solidFill>
                  <a:schemeClr val="dk1"/>
                </a:solidFill>
                <a:latin typeface="Catamaran"/>
                <a:ea typeface="Catamaran"/>
                <a:cs typeface="Catamaran"/>
                <a:sym typeface="Catamaran"/>
              </a:rPr>
              <a:t>is predicted to occur next?</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377" name="Google Shape;377;p53"/>
          <p:cNvPicPr preferRelativeResize="0"/>
          <p:nvPr/>
        </p:nvPicPr>
        <p:blipFill>
          <a:blip r:embed="rId3">
            <a:alphaModFix/>
          </a:blip>
          <a:stretch>
            <a:fillRect/>
          </a:stretch>
        </p:blipFill>
        <p:spPr>
          <a:xfrm>
            <a:off x="6279728" y="1516075"/>
            <a:ext cx="2388125" cy="30484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1" name="Shape 381"/>
        <p:cNvGrpSpPr/>
        <p:nvPr/>
      </p:nvGrpSpPr>
      <p:grpSpPr>
        <a:xfrm>
          <a:off x="0" y="0"/>
          <a:ext cx="0" cy="0"/>
          <a:chOff x="0" y="0"/>
          <a:chExt cx="0" cy="0"/>
        </a:xfrm>
      </p:grpSpPr>
      <p:sp>
        <p:nvSpPr>
          <p:cNvPr id="382" name="Google Shape;382;p54"/>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4"/>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6</a:t>
            </a:r>
            <a:endParaRPr sz="3300">
              <a:solidFill>
                <a:schemeClr val="lt1"/>
              </a:solidFill>
              <a:latin typeface="Livvic"/>
              <a:ea typeface="Livvic"/>
              <a:cs typeface="Livvic"/>
              <a:sym typeface="Livvic"/>
            </a:endParaRPr>
          </a:p>
        </p:txBody>
      </p:sp>
      <p:sp>
        <p:nvSpPr>
          <p:cNvPr id="384" name="Google Shape;384;p54"/>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What phase of ENSO are we currently in? What phase </a:t>
            </a:r>
            <a:br>
              <a:rPr b="1" lang="en" sz="1900" u="sng">
                <a:solidFill>
                  <a:schemeClr val="dk1"/>
                </a:solidFill>
                <a:latin typeface="Catamaran"/>
                <a:ea typeface="Catamaran"/>
                <a:cs typeface="Catamaran"/>
                <a:sym typeface="Catamaran"/>
              </a:rPr>
            </a:br>
            <a:r>
              <a:rPr b="1" lang="en" sz="1900" u="sng">
                <a:solidFill>
                  <a:schemeClr val="dk1"/>
                </a:solidFill>
                <a:latin typeface="Catamaran"/>
                <a:ea typeface="Catamaran"/>
                <a:cs typeface="Catamaran"/>
                <a:sym typeface="Catamaran"/>
              </a:rPr>
              <a:t>is predicted to occur next?</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b="1" i="1" lang="en" sz="1900">
                <a:solidFill>
                  <a:srgbClr val="FF0000"/>
                </a:solidFill>
                <a:latin typeface="Catamaran"/>
                <a:ea typeface="Catamaran"/>
                <a:cs typeface="Catamaran"/>
                <a:sym typeface="Catamaran"/>
              </a:rPr>
              <a:t>Current – neutral</a:t>
            </a:r>
            <a:endParaRPr b="1" i="1" sz="1900">
              <a:solidFill>
                <a:srgbClr val="FF0000"/>
              </a:solidFill>
              <a:latin typeface="Catamaran"/>
              <a:ea typeface="Catamaran"/>
              <a:cs typeface="Catamaran"/>
              <a:sym typeface="Catamaran"/>
            </a:endParaRPr>
          </a:p>
          <a:p>
            <a:pPr indent="0" lvl="0" marL="0" rtl="0" algn="l">
              <a:spcBef>
                <a:spcPts val="0"/>
              </a:spcBef>
              <a:spcAft>
                <a:spcPts val="0"/>
              </a:spcAft>
              <a:buNone/>
            </a:pPr>
            <a:r>
              <a:rPr b="1" i="1" lang="en" sz="1900">
                <a:solidFill>
                  <a:srgbClr val="FF0000"/>
                </a:solidFill>
                <a:latin typeface="Catamaran"/>
                <a:ea typeface="Catamaran"/>
                <a:cs typeface="Catamaran"/>
                <a:sym typeface="Catamaran"/>
              </a:rPr>
              <a:t>Upcoming – La Niña</a:t>
            </a:r>
            <a:endParaRPr b="1" i="1" sz="1900">
              <a:solidFill>
                <a:srgbClr val="FF0000"/>
              </a:solidFill>
              <a:latin typeface="Catamaran"/>
              <a:ea typeface="Catamaran"/>
              <a:cs typeface="Catamaran"/>
              <a:sym typeface="Catamaran"/>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SSTs are close to average (</a:t>
            </a:r>
            <a:r>
              <a:rPr b="1" i="1" lang="en" sz="1900">
                <a:solidFill>
                  <a:srgbClr val="FF0000"/>
                </a:solidFill>
                <a:latin typeface="Catamaran"/>
                <a:ea typeface="Catamaran"/>
                <a:cs typeface="Catamaran"/>
                <a:sym typeface="Catamaran"/>
              </a:rPr>
              <a:t>SST anomaly</a:t>
            </a:r>
            <a:r>
              <a:rPr i="1" lang="en" sz="1900">
                <a:solidFill>
                  <a:srgbClr val="FF0000"/>
                </a:solidFill>
                <a:latin typeface="Catamaran Light"/>
                <a:ea typeface="Catamaran Light"/>
                <a:cs typeface="Catamaran Light"/>
                <a:sym typeface="Catamaran Light"/>
              </a:rPr>
              <a:t> is close to </a:t>
            </a:r>
            <a:r>
              <a:rPr b="1" i="1" lang="en" sz="1900">
                <a:solidFill>
                  <a:srgbClr val="FF0000"/>
                </a:solidFill>
                <a:latin typeface="Catamaran"/>
                <a:ea typeface="Catamaran"/>
                <a:cs typeface="Catamaran"/>
                <a:sym typeface="Catamaran"/>
              </a:rPr>
              <a:t>0</a:t>
            </a:r>
            <a:r>
              <a:rPr i="1" lang="en" sz="1900">
                <a:solidFill>
                  <a:srgbClr val="FF0000"/>
                </a:solidFill>
                <a:latin typeface="Catamaran Light"/>
                <a:ea typeface="Catamaran Light"/>
                <a:cs typeface="Catamaran Light"/>
                <a:sym typeface="Catamaran Light"/>
              </a:rPr>
              <a:t>). </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Overall </a:t>
            </a:r>
            <a:r>
              <a:rPr i="1" lang="en" sz="1900">
                <a:solidFill>
                  <a:srgbClr val="FF0000"/>
                </a:solidFill>
                <a:latin typeface="Catamaran Light"/>
                <a:ea typeface="Catamaran Light"/>
                <a:cs typeface="Catamaran Light"/>
                <a:sym typeface="Catamaran Light"/>
              </a:rPr>
              <a:t>t</a:t>
            </a:r>
            <a:r>
              <a:rPr i="1" lang="en" sz="1900">
                <a:solidFill>
                  <a:srgbClr val="FF0000"/>
                </a:solidFill>
                <a:latin typeface="Catamaran Light"/>
                <a:ea typeface="Catamaran Light"/>
                <a:cs typeface="Catamaran Light"/>
                <a:sym typeface="Catamaran Light"/>
              </a:rPr>
              <a:t>rend of </a:t>
            </a:r>
            <a:r>
              <a:rPr b="1" i="1" lang="en" sz="1900">
                <a:solidFill>
                  <a:srgbClr val="FF0000"/>
                </a:solidFill>
                <a:latin typeface="Catamaran"/>
                <a:ea typeface="Catamaran"/>
                <a:cs typeface="Catamaran"/>
                <a:sym typeface="Catamaran"/>
              </a:rPr>
              <a:t>decreasing SST</a:t>
            </a:r>
            <a:r>
              <a:rPr i="1" lang="en" sz="1900">
                <a:solidFill>
                  <a:srgbClr val="FF0000"/>
                </a:solidFill>
                <a:latin typeface="Catamaran Light"/>
                <a:ea typeface="Catamaran Light"/>
                <a:cs typeface="Catamaran Light"/>
                <a:sym typeface="Catamaran Light"/>
              </a:rPr>
              <a:t>, suggesting La Niña.</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385" name="Google Shape;385;p54"/>
          <p:cNvPicPr preferRelativeResize="0"/>
          <p:nvPr/>
        </p:nvPicPr>
        <p:blipFill>
          <a:blip r:embed="rId3">
            <a:alphaModFix/>
          </a:blip>
          <a:stretch>
            <a:fillRect/>
          </a:stretch>
        </p:blipFill>
        <p:spPr>
          <a:xfrm>
            <a:off x="6279728" y="1516075"/>
            <a:ext cx="2388125" cy="30484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9" name="Shape 389"/>
        <p:cNvGrpSpPr/>
        <p:nvPr/>
      </p:nvGrpSpPr>
      <p:grpSpPr>
        <a:xfrm>
          <a:off x="0" y="0"/>
          <a:ext cx="0" cy="0"/>
          <a:chOff x="0" y="0"/>
          <a:chExt cx="0" cy="0"/>
        </a:xfrm>
      </p:grpSpPr>
      <p:sp>
        <p:nvSpPr>
          <p:cNvPr id="390" name="Google Shape;390;p55"/>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5"/>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7</a:t>
            </a:r>
            <a:endParaRPr sz="3300">
              <a:solidFill>
                <a:schemeClr val="lt1"/>
              </a:solidFill>
              <a:latin typeface="Livvic"/>
              <a:ea typeface="Livvic"/>
              <a:cs typeface="Livvic"/>
              <a:sym typeface="Livvic"/>
            </a:endParaRPr>
          </a:p>
        </p:txBody>
      </p:sp>
      <p:sp>
        <p:nvSpPr>
          <p:cNvPr id="392" name="Google Shape;392;p55"/>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What type of environment would produce this climatograph?</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393" name="Google Shape;393;p55"/>
          <p:cNvPicPr preferRelativeResize="0"/>
          <p:nvPr/>
        </p:nvPicPr>
        <p:blipFill rotWithShape="1">
          <a:blip r:embed="rId3">
            <a:alphaModFix/>
          </a:blip>
          <a:srcRect b="0" l="0" r="0" t="11480"/>
          <a:stretch/>
        </p:blipFill>
        <p:spPr>
          <a:xfrm>
            <a:off x="2305213" y="2178875"/>
            <a:ext cx="4526975" cy="231899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7" name="Shape 397"/>
        <p:cNvGrpSpPr/>
        <p:nvPr/>
      </p:nvGrpSpPr>
      <p:grpSpPr>
        <a:xfrm>
          <a:off x="0" y="0"/>
          <a:ext cx="0" cy="0"/>
          <a:chOff x="0" y="0"/>
          <a:chExt cx="0" cy="0"/>
        </a:xfrm>
      </p:grpSpPr>
      <p:sp>
        <p:nvSpPr>
          <p:cNvPr id="398" name="Google Shape;398;p56"/>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6"/>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Question 7</a:t>
            </a:r>
            <a:endParaRPr sz="3300">
              <a:solidFill>
                <a:schemeClr val="lt1"/>
              </a:solidFill>
              <a:latin typeface="Livvic"/>
              <a:ea typeface="Livvic"/>
              <a:cs typeface="Livvic"/>
              <a:sym typeface="Livvic"/>
            </a:endParaRPr>
          </a:p>
        </p:txBody>
      </p:sp>
      <p:sp>
        <p:nvSpPr>
          <p:cNvPr id="400" name="Google Shape;400;p56"/>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1"/>
                </a:solidFill>
                <a:latin typeface="Catamaran"/>
                <a:ea typeface="Catamaran"/>
                <a:cs typeface="Catamaran"/>
                <a:sym typeface="Catamaran"/>
              </a:rPr>
              <a:t>What type of environment would produce this climatograph?</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Hot </a:t>
            </a:r>
            <a:r>
              <a:rPr b="1" i="1" lang="en" sz="1900">
                <a:solidFill>
                  <a:srgbClr val="FF0000"/>
                </a:solidFill>
                <a:latin typeface="Catamaran"/>
                <a:ea typeface="Catamaran"/>
                <a:cs typeface="Catamaran"/>
                <a:sym typeface="Catamaran"/>
              </a:rPr>
              <a:t>desert</a:t>
            </a:r>
            <a:endParaRPr b="1" i="1" sz="1900">
              <a:solidFill>
                <a:srgbClr val="FF0000"/>
              </a:solidFill>
              <a:latin typeface="Catamaran"/>
              <a:ea typeface="Catamaran"/>
              <a:cs typeface="Catamaran"/>
              <a:sym typeface="Catamaran"/>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(Köppen - BWh)</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Defined by</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l</a:t>
            </a:r>
            <a:r>
              <a:rPr i="1" lang="en" sz="1900">
                <a:solidFill>
                  <a:srgbClr val="FF0000"/>
                </a:solidFill>
                <a:latin typeface="Catamaran Light"/>
                <a:ea typeface="Catamaran Light"/>
                <a:cs typeface="Catamaran Light"/>
                <a:sym typeface="Catamaran Light"/>
              </a:rPr>
              <a:t>ow rainfall and</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rPr i="1" lang="en" sz="1900">
                <a:solidFill>
                  <a:srgbClr val="FF0000"/>
                </a:solidFill>
                <a:latin typeface="Catamaran Light"/>
                <a:ea typeface="Catamaran Light"/>
                <a:cs typeface="Catamaran Light"/>
                <a:sym typeface="Catamaran Light"/>
              </a:rPr>
              <a:t>h</a:t>
            </a:r>
            <a:r>
              <a:rPr i="1" lang="en" sz="1900">
                <a:solidFill>
                  <a:srgbClr val="FF0000"/>
                </a:solidFill>
                <a:latin typeface="Catamaran Light"/>
                <a:ea typeface="Catamaran Light"/>
                <a:cs typeface="Catamaran Light"/>
                <a:sym typeface="Catamaran Light"/>
              </a:rPr>
              <a:t>igh temperature</a:t>
            </a:r>
            <a:endParaRPr i="1" sz="1900">
              <a:solidFill>
                <a:srgbClr val="FF0000"/>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401" name="Google Shape;401;p56"/>
          <p:cNvPicPr preferRelativeResize="0"/>
          <p:nvPr/>
        </p:nvPicPr>
        <p:blipFill rotWithShape="1">
          <a:blip r:embed="rId3">
            <a:alphaModFix/>
          </a:blip>
          <a:srcRect b="0" l="0" r="0" t="11480"/>
          <a:stretch/>
        </p:blipFill>
        <p:spPr>
          <a:xfrm>
            <a:off x="2305213" y="2178875"/>
            <a:ext cx="4526975" cy="231899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5" name="Shape 405"/>
        <p:cNvGrpSpPr/>
        <p:nvPr/>
      </p:nvGrpSpPr>
      <p:grpSpPr>
        <a:xfrm>
          <a:off x="0" y="0"/>
          <a:ext cx="0" cy="0"/>
          <a:chOff x="0" y="0"/>
          <a:chExt cx="0" cy="0"/>
        </a:xfrm>
      </p:grpSpPr>
      <p:sp>
        <p:nvSpPr>
          <p:cNvPr id="406" name="Google Shape;406;p57"/>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7"/>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Tips from a Veteran</a:t>
            </a:r>
            <a:endParaRPr sz="3300">
              <a:solidFill>
                <a:schemeClr val="lt1"/>
              </a:solidFill>
              <a:latin typeface="Livvic"/>
              <a:ea typeface="Livvic"/>
              <a:cs typeface="Livvic"/>
              <a:sym typeface="Livvic"/>
            </a:endParaRPr>
          </a:p>
        </p:txBody>
      </p:sp>
      <p:sp>
        <p:nvSpPr>
          <p:cNvPr id="408" name="Google Shape;408;p57"/>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If you get stuck on a tough conceptual question, try to break it into the core concepts </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For example, the </a:t>
            </a:r>
            <a:r>
              <a:rPr b="1" lang="en" sz="1900">
                <a:solidFill>
                  <a:schemeClr val="dk1"/>
                </a:solidFill>
                <a:latin typeface="Catamaran"/>
                <a:ea typeface="Catamaran"/>
                <a:cs typeface="Catamaran"/>
                <a:sym typeface="Catamaran"/>
              </a:rPr>
              <a:t>direction of flow</a:t>
            </a:r>
            <a:r>
              <a:rPr lang="en" sz="1900">
                <a:solidFill>
                  <a:schemeClr val="dk1"/>
                </a:solidFill>
                <a:latin typeface="Catamaran Light"/>
                <a:ea typeface="Catamaran Light"/>
                <a:cs typeface="Catamaran Light"/>
                <a:sym typeface="Catamaran Light"/>
              </a:rPr>
              <a:t> is useful for questions that involve air or ocean circulation</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b="1" lang="en" sz="1900">
                <a:solidFill>
                  <a:schemeClr val="dk1"/>
                </a:solidFill>
                <a:latin typeface="Catamaran"/>
                <a:ea typeface="Catamaran"/>
                <a:cs typeface="Catamaran"/>
                <a:sym typeface="Catamaran"/>
              </a:rPr>
              <a:t>Organize </a:t>
            </a:r>
            <a:r>
              <a:rPr lang="en" sz="1900">
                <a:solidFill>
                  <a:schemeClr val="dk1"/>
                </a:solidFill>
                <a:latin typeface="Catamaran Light"/>
                <a:ea typeface="Catamaran Light"/>
                <a:cs typeface="Catamaran Light"/>
                <a:sym typeface="Catamaran Light"/>
              </a:rPr>
              <a:t>your notes! Being able to know exactly where to look for information will save valuable time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Learn </a:t>
            </a:r>
            <a:r>
              <a:rPr b="1" lang="en" sz="1900">
                <a:solidFill>
                  <a:schemeClr val="dk1"/>
                </a:solidFill>
                <a:latin typeface="Catamaran"/>
                <a:ea typeface="Catamaran"/>
                <a:cs typeface="Catamaran"/>
                <a:sym typeface="Catamaran"/>
              </a:rPr>
              <a:t>vocabulary</a:t>
            </a:r>
            <a:r>
              <a:rPr lang="en" sz="1900">
                <a:solidFill>
                  <a:schemeClr val="dk1"/>
                </a:solidFill>
                <a:latin typeface="Catamaran Light"/>
                <a:ea typeface="Catamaran Light"/>
                <a:cs typeface="Catamaran Light"/>
                <a:sym typeface="Catamaran Light"/>
              </a:rPr>
              <a:t> – a lot of questions will use specific climatology terms!</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Be careful when using </a:t>
            </a:r>
            <a:r>
              <a:rPr b="1" lang="en" sz="1900">
                <a:solidFill>
                  <a:schemeClr val="dk1"/>
                </a:solidFill>
                <a:latin typeface="Catamaran"/>
                <a:ea typeface="Catamaran"/>
                <a:cs typeface="Catamaran"/>
                <a:sym typeface="Catamaran"/>
              </a:rPr>
              <a:t>past tests</a:t>
            </a:r>
            <a:r>
              <a:rPr lang="en" sz="1900">
                <a:solidFill>
                  <a:schemeClr val="dk1"/>
                </a:solidFill>
                <a:latin typeface="Catamaran Light"/>
                <a:ea typeface="Catamaran Light"/>
                <a:cs typeface="Catamaran Light"/>
                <a:sym typeface="Catamaran Light"/>
              </a:rPr>
              <a:t> to study because Meteorology </a:t>
            </a:r>
            <a:r>
              <a:rPr b="1" lang="en" sz="1900">
                <a:solidFill>
                  <a:schemeClr val="dk1"/>
                </a:solidFill>
                <a:latin typeface="Catamaran"/>
                <a:ea typeface="Catamaran"/>
                <a:cs typeface="Catamaran"/>
                <a:sym typeface="Catamaran"/>
              </a:rPr>
              <a:t>rotates topics</a:t>
            </a:r>
            <a:r>
              <a:rPr lang="en" sz="1900">
                <a:solidFill>
                  <a:schemeClr val="dk1"/>
                </a:solidFill>
                <a:latin typeface="Catamaran Light"/>
                <a:ea typeface="Catamaran Light"/>
                <a:cs typeface="Catamaran Light"/>
                <a:sym typeface="Catamaran Light"/>
              </a:rPr>
              <a:t>, so not all of them have the right content!</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58"/>
          <p:cNvSpPr/>
          <p:nvPr/>
        </p:nvSpPr>
        <p:spPr>
          <a:xfrm flipH="1">
            <a:off x="-100" y="0"/>
            <a:ext cx="4568700" cy="66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8"/>
          <p:cNvSpPr/>
          <p:nvPr/>
        </p:nvSpPr>
        <p:spPr>
          <a:xfrm>
            <a:off x="4568700" y="669700"/>
            <a:ext cx="4568700" cy="2227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8"/>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Yes, Saturn is the ringed one. This planet is a gas giant, and it’s composed mostly of hydrogen and helium</a:t>
            </a:r>
            <a:endParaRPr>
              <a:solidFill>
                <a:schemeClr val="lt1"/>
              </a:solidFill>
            </a:endParaRPr>
          </a:p>
        </p:txBody>
      </p:sp>
      <p:sp>
        <p:nvSpPr>
          <p:cNvPr id="416" name="Google Shape;416;p58"/>
          <p:cNvSpPr txBox="1"/>
          <p:nvPr>
            <p:ph idx="4" type="ctrTitle"/>
          </p:nvPr>
        </p:nvSpPr>
        <p:spPr>
          <a:xfrm>
            <a:off x="631883" y="3331927"/>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SUBWAY STATIONS</a:t>
            </a:r>
            <a:endParaRPr>
              <a:solidFill>
                <a:schemeClr val="lt1"/>
              </a:solidFill>
            </a:endParaRPr>
          </a:p>
        </p:txBody>
      </p:sp>
      <p:sp>
        <p:nvSpPr>
          <p:cNvPr id="417" name="Google Shape;417;p58"/>
          <p:cNvSpPr txBox="1"/>
          <p:nvPr>
            <p:ph type="ctrTitle"/>
          </p:nvPr>
        </p:nvSpPr>
        <p:spPr>
          <a:xfrm>
            <a:off x="1217775" y="1354775"/>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u="sng">
                <a:solidFill>
                  <a:schemeClr val="hlink"/>
                </a:solidFill>
                <a:hlinkClick r:id="rId3"/>
              </a:rPr>
              <a:t>NOAA JetStream</a:t>
            </a:r>
            <a:endParaRPr sz="2200">
              <a:solidFill>
                <a:schemeClr val="dk1"/>
              </a:solidFill>
            </a:endParaRPr>
          </a:p>
        </p:txBody>
      </p:sp>
      <p:sp>
        <p:nvSpPr>
          <p:cNvPr id="418" name="Google Shape;418;p58"/>
          <p:cNvSpPr/>
          <p:nvPr/>
        </p:nvSpPr>
        <p:spPr>
          <a:xfrm>
            <a:off x="0" y="2915700"/>
            <a:ext cx="4568700" cy="2227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8"/>
          <p:cNvSpPr txBox="1"/>
          <p:nvPr>
            <p:ph type="ctrTitle"/>
          </p:nvPr>
        </p:nvSpPr>
        <p:spPr>
          <a:xfrm>
            <a:off x="171700" y="0"/>
            <a:ext cx="46167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solidFill>
                  <a:schemeClr val="lt1"/>
                </a:solidFill>
              </a:rPr>
              <a:t>Additional Resources</a:t>
            </a:r>
            <a:endParaRPr sz="2600">
              <a:solidFill>
                <a:schemeClr val="lt1"/>
              </a:solidFill>
            </a:endParaRPr>
          </a:p>
        </p:txBody>
      </p:sp>
      <p:sp>
        <p:nvSpPr>
          <p:cNvPr id="420" name="Google Shape;420;p58"/>
          <p:cNvSpPr txBox="1"/>
          <p:nvPr>
            <p:ph type="ctrTitle"/>
          </p:nvPr>
        </p:nvSpPr>
        <p:spPr>
          <a:xfrm>
            <a:off x="5824450" y="1461250"/>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sz="2200" u="sng">
                <a:solidFill>
                  <a:schemeClr val="lt1"/>
                </a:solidFill>
                <a:hlinkClick r:id="rId4">
                  <a:extLst>
                    <a:ext uri="{A12FA001-AC4F-418D-AE19-62706E023703}">
                      <ahyp:hlinkClr val="tx"/>
                    </a:ext>
                  </a:extLst>
                </a:hlinkClick>
              </a:rPr>
              <a:t>Introduction to Climate Science</a:t>
            </a:r>
            <a:endParaRPr i="1" sz="2200">
              <a:solidFill>
                <a:schemeClr val="lt1"/>
              </a:solidFill>
            </a:endParaRPr>
          </a:p>
        </p:txBody>
      </p:sp>
      <p:sp>
        <p:nvSpPr>
          <p:cNvPr id="421" name="Google Shape;421;p58"/>
          <p:cNvSpPr txBox="1"/>
          <p:nvPr>
            <p:ph type="ctrTitle"/>
          </p:nvPr>
        </p:nvSpPr>
        <p:spPr>
          <a:xfrm>
            <a:off x="1217775" y="3707250"/>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u="sng">
                <a:solidFill>
                  <a:schemeClr val="lt1"/>
                </a:solidFill>
                <a:hlinkClick r:id="rId5">
                  <a:extLst>
                    <a:ext uri="{A12FA001-AC4F-418D-AE19-62706E023703}">
                      <ahyp:hlinkClr val="tx"/>
                    </a:ext>
                  </a:extLst>
                </a:hlinkClick>
              </a:rPr>
              <a:t>UIUC Online Meteorology Guide</a:t>
            </a:r>
            <a:endParaRPr sz="2200">
              <a:solidFill>
                <a:schemeClr val="lt1"/>
              </a:solidFill>
            </a:endParaRPr>
          </a:p>
        </p:txBody>
      </p:sp>
      <p:sp>
        <p:nvSpPr>
          <p:cNvPr id="422" name="Google Shape;422;p58"/>
          <p:cNvSpPr txBox="1"/>
          <p:nvPr>
            <p:ph type="ctrTitle"/>
          </p:nvPr>
        </p:nvSpPr>
        <p:spPr>
          <a:xfrm>
            <a:off x="5893800" y="3615100"/>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u="sng">
                <a:solidFill>
                  <a:schemeClr val="hlink"/>
                </a:solidFill>
                <a:hlinkClick r:id="rId6"/>
              </a:rPr>
              <a:t>NASA Climate Change</a:t>
            </a:r>
            <a:endParaRPr sz="22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6" name="Shape 426"/>
        <p:cNvGrpSpPr/>
        <p:nvPr/>
      </p:nvGrpSpPr>
      <p:grpSpPr>
        <a:xfrm>
          <a:off x="0" y="0"/>
          <a:ext cx="0" cy="0"/>
          <a:chOff x="0" y="0"/>
          <a:chExt cx="0" cy="0"/>
        </a:xfrm>
      </p:grpSpPr>
      <p:pic>
        <p:nvPicPr>
          <p:cNvPr id="427" name="Google Shape;427;p59"/>
          <p:cNvPicPr preferRelativeResize="0"/>
          <p:nvPr/>
        </p:nvPicPr>
        <p:blipFill rotWithShape="1">
          <a:blip r:embed="rId3">
            <a:alphaModFix/>
          </a:blip>
          <a:srcRect b="0" l="12212" r="12212" t="0"/>
          <a:stretch/>
        </p:blipFill>
        <p:spPr>
          <a:xfrm>
            <a:off x="3981435" y="0"/>
            <a:ext cx="5162557" cy="5143499"/>
          </a:xfrm>
          <a:prstGeom prst="rect">
            <a:avLst/>
          </a:prstGeom>
          <a:noFill/>
          <a:ln>
            <a:noFill/>
          </a:ln>
        </p:spPr>
      </p:pic>
      <p:sp>
        <p:nvSpPr>
          <p:cNvPr id="428" name="Google Shape;428;p59"/>
          <p:cNvSpPr/>
          <p:nvPr/>
        </p:nvSpPr>
        <p:spPr>
          <a:xfrm rot="5400000">
            <a:off x="1428875" y="205200"/>
            <a:ext cx="3358800" cy="5026500"/>
          </a:xfrm>
          <a:prstGeom prst="rect">
            <a:avLst/>
          </a:prstGeom>
          <a:solidFill>
            <a:schemeClr val="accent1">
              <a:alpha val="617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9"/>
          <p:cNvSpPr txBox="1"/>
          <p:nvPr>
            <p:ph type="ctrTitle"/>
          </p:nvPr>
        </p:nvSpPr>
        <p:spPr>
          <a:xfrm>
            <a:off x="1201075" y="837175"/>
            <a:ext cx="2607300" cy="20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lt1"/>
                </a:solidFill>
              </a:rPr>
              <a:t>THANKS!</a:t>
            </a:r>
            <a:endParaRPr sz="3000">
              <a:solidFill>
                <a:schemeClr val="lt1"/>
              </a:solidFill>
            </a:endParaRPr>
          </a:p>
        </p:txBody>
      </p:sp>
      <p:sp>
        <p:nvSpPr>
          <p:cNvPr id="430" name="Google Shape;430;p59"/>
          <p:cNvSpPr/>
          <p:nvPr/>
        </p:nvSpPr>
        <p:spPr>
          <a:xfrm>
            <a:off x="4582622" y="31226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431" name="Google Shape;431;p59"/>
          <p:cNvGrpSpPr/>
          <p:nvPr/>
        </p:nvGrpSpPr>
        <p:grpSpPr>
          <a:xfrm>
            <a:off x="4582431" y="2545611"/>
            <a:ext cx="346056" cy="345674"/>
            <a:chOff x="3303268" y="3817349"/>
            <a:chExt cx="346056" cy="345674"/>
          </a:xfrm>
        </p:grpSpPr>
        <p:sp>
          <p:nvSpPr>
            <p:cNvPr id="432" name="Google Shape;432;p5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33" name="Google Shape;433;p5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34" name="Google Shape;434;p5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35" name="Google Shape;435;p5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436" name="Google Shape;436;p59"/>
          <p:cNvGrpSpPr/>
          <p:nvPr/>
        </p:nvGrpSpPr>
        <p:grpSpPr>
          <a:xfrm>
            <a:off x="4582447" y="1968549"/>
            <a:ext cx="346024" cy="345674"/>
            <a:chOff x="4201447" y="3817349"/>
            <a:chExt cx="346024" cy="345674"/>
          </a:xfrm>
        </p:grpSpPr>
        <p:sp>
          <p:nvSpPr>
            <p:cNvPr id="437" name="Google Shape;437;p5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38" name="Google Shape;438;p5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5" name="Shape 155"/>
        <p:cNvGrpSpPr/>
        <p:nvPr/>
      </p:nvGrpSpPr>
      <p:grpSpPr>
        <a:xfrm>
          <a:off x="0" y="0"/>
          <a:ext cx="0" cy="0"/>
          <a:chOff x="0" y="0"/>
          <a:chExt cx="0" cy="0"/>
        </a:xfrm>
      </p:grpSpPr>
      <p:pic>
        <p:nvPicPr>
          <p:cNvPr id="156" name="Google Shape;156;p25"/>
          <p:cNvPicPr preferRelativeResize="0"/>
          <p:nvPr/>
        </p:nvPicPr>
        <p:blipFill rotWithShape="1">
          <a:blip r:embed="rId4">
            <a:alphaModFix/>
          </a:blip>
          <a:srcRect b="7862" l="0" r="0" t="7862"/>
          <a:stretch/>
        </p:blipFill>
        <p:spPr>
          <a:xfrm>
            <a:off x="-148" y="0"/>
            <a:ext cx="9144003" cy="5143498"/>
          </a:xfrm>
          <a:prstGeom prst="rect">
            <a:avLst/>
          </a:prstGeom>
          <a:noFill/>
          <a:ln>
            <a:noFill/>
          </a:ln>
        </p:spPr>
      </p:pic>
      <p:sp>
        <p:nvSpPr>
          <p:cNvPr id="157" name="Google Shape;157;p25"/>
          <p:cNvSpPr/>
          <p:nvPr/>
        </p:nvSpPr>
        <p:spPr>
          <a:xfrm flipH="1" rot="-5400000">
            <a:off x="3281200" y="-725975"/>
            <a:ext cx="2581500" cy="6159000"/>
          </a:xfrm>
          <a:prstGeom prst="rect">
            <a:avLst/>
          </a:prstGeom>
          <a:gradFill>
            <a:gsLst>
              <a:gs pos="0">
                <a:srgbClr val="A9B9D3">
                  <a:alpha val="30980"/>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5"/>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DIFFICULT TOPICS</a:t>
            </a:r>
            <a:endParaRPr>
              <a:solidFill>
                <a:schemeClr val="lt1"/>
              </a:solidFill>
            </a:endParaRPr>
          </a:p>
        </p:txBody>
      </p:sp>
      <p:sp>
        <p:nvSpPr>
          <p:cNvPr id="159" name="Google Shape;159;p25"/>
          <p:cNvSpPr/>
          <p:nvPr/>
        </p:nvSpPr>
        <p:spPr>
          <a:xfrm rot="907670">
            <a:off x="2891024" y="-1509326"/>
            <a:ext cx="7260506" cy="2438868"/>
          </a:xfrm>
          <a:prstGeom prst="rect">
            <a:avLst/>
          </a:prstGeom>
          <a:solidFill>
            <a:srgbClr val="18397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
        <p:nvSpPr>
          <p:cNvPr id="160" name="Google Shape;160;p25"/>
          <p:cNvSpPr/>
          <p:nvPr/>
        </p:nvSpPr>
        <p:spPr>
          <a:xfrm rot="-912666">
            <a:off x="3806188" y="4592478"/>
            <a:ext cx="7260569" cy="2438652"/>
          </a:xfrm>
          <a:prstGeom prst="rect">
            <a:avLst/>
          </a:prstGeom>
          <a:solidFill>
            <a:srgbClr val="18397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4" name="Shape 164"/>
        <p:cNvGrpSpPr/>
        <p:nvPr/>
      </p:nvGrpSpPr>
      <p:grpSpPr>
        <a:xfrm>
          <a:off x="0" y="0"/>
          <a:ext cx="0" cy="0"/>
          <a:chOff x="0" y="0"/>
          <a:chExt cx="0" cy="0"/>
        </a:xfrm>
      </p:grpSpPr>
      <p:sp>
        <p:nvSpPr>
          <p:cNvPr id="165" name="Google Shape;165;p26"/>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6"/>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1: ENSO</a:t>
            </a:r>
            <a:endParaRPr sz="3300">
              <a:solidFill>
                <a:schemeClr val="lt1"/>
              </a:solidFill>
              <a:latin typeface="Livvic"/>
              <a:ea typeface="Livvic"/>
              <a:cs typeface="Livvic"/>
              <a:sym typeface="Livvic"/>
            </a:endParaRPr>
          </a:p>
        </p:txBody>
      </p:sp>
      <p:sp>
        <p:nvSpPr>
          <p:cNvPr id="167" name="Google Shape;167;p26"/>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What is the </a:t>
            </a:r>
            <a:r>
              <a:rPr b="1" lang="en" sz="1900">
                <a:solidFill>
                  <a:schemeClr val="dk1"/>
                </a:solidFill>
                <a:latin typeface="Catamaran"/>
                <a:ea typeface="Catamaran"/>
                <a:cs typeface="Catamaran"/>
                <a:sym typeface="Catamaran"/>
              </a:rPr>
              <a:t>El Niño/Southern Oscillation</a:t>
            </a:r>
            <a:r>
              <a:rPr lang="en" sz="1900">
                <a:solidFill>
                  <a:schemeClr val="dk1"/>
                </a:solidFill>
                <a:latin typeface="Catamaran Light"/>
                <a:ea typeface="Catamaran Light"/>
                <a:cs typeface="Catamaran Light"/>
                <a:sym typeface="Catamaran Light"/>
              </a:rPr>
              <a:t> (ENSO)?</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Also called </a:t>
            </a:r>
            <a:r>
              <a:rPr b="1" lang="en" sz="1900">
                <a:solidFill>
                  <a:schemeClr val="dk1"/>
                </a:solidFill>
                <a:latin typeface="Catamaran"/>
                <a:ea typeface="Catamaran"/>
                <a:cs typeface="Catamaran"/>
                <a:sym typeface="Catamaran"/>
              </a:rPr>
              <a:t>El Niño/La Niña</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Recurring climate phenomenon</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Changes </a:t>
            </a:r>
            <a:r>
              <a:rPr b="1" lang="en" sz="1900">
                <a:solidFill>
                  <a:schemeClr val="dk1"/>
                </a:solidFill>
                <a:latin typeface="Catamaran"/>
                <a:ea typeface="Catamaran"/>
                <a:cs typeface="Catamaran"/>
                <a:sym typeface="Catamaran"/>
              </a:rPr>
              <a:t>sea surface temperature</a:t>
            </a:r>
            <a:r>
              <a:rPr lang="en" sz="1900">
                <a:solidFill>
                  <a:schemeClr val="dk1"/>
                </a:solidFill>
                <a:latin typeface="Catamaran Light"/>
                <a:ea typeface="Catamaran Light"/>
                <a:cs typeface="Catamaran Light"/>
                <a:sym typeface="Catamaran Light"/>
              </a:rPr>
              <a:t> (SST), </a:t>
            </a:r>
            <a:r>
              <a:rPr b="1" lang="en" sz="1900">
                <a:solidFill>
                  <a:schemeClr val="dk1"/>
                </a:solidFill>
                <a:latin typeface="Catamaran"/>
                <a:ea typeface="Catamaran"/>
                <a:cs typeface="Catamaran"/>
                <a:sym typeface="Catamaran"/>
              </a:rPr>
              <a:t>wind patterns</a:t>
            </a:r>
            <a:r>
              <a:rPr lang="en" sz="1900">
                <a:solidFill>
                  <a:schemeClr val="dk1"/>
                </a:solidFill>
                <a:latin typeface="Catamaran Light"/>
                <a:ea typeface="Catamaran Light"/>
                <a:cs typeface="Catamaran Light"/>
                <a:sym typeface="Catamaran Light"/>
              </a:rPr>
              <a:t>, and </a:t>
            </a:r>
            <a:r>
              <a:rPr b="1" lang="en" sz="1900">
                <a:solidFill>
                  <a:schemeClr val="dk1"/>
                </a:solidFill>
                <a:latin typeface="Catamaran"/>
                <a:ea typeface="Catamaran"/>
                <a:cs typeface="Catamaran"/>
                <a:sym typeface="Catamaran"/>
              </a:rPr>
              <a:t>precipitation</a:t>
            </a:r>
            <a:r>
              <a:rPr lang="en" sz="1900">
                <a:solidFill>
                  <a:schemeClr val="dk1"/>
                </a:solidFill>
                <a:latin typeface="Catamaran Light"/>
                <a:ea typeface="Catamaran Light"/>
                <a:cs typeface="Catamaran Light"/>
                <a:sym typeface="Catamaran Light"/>
              </a:rPr>
              <a:t> around the Pacific Ocean</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Occurs every </a:t>
            </a:r>
            <a:r>
              <a:rPr b="1" lang="en" sz="1900">
                <a:solidFill>
                  <a:schemeClr val="dk1"/>
                </a:solidFill>
                <a:latin typeface="Catamaran"/>
                <a:ea typeface="Catamaran"/>
                <a:cs typeface="Catamaran"/>
                <a:sym typeface="Catamaran"/>
              </a:rPr>
              <a:t>3-7 years</a:t>
            </a:r>
            <a:endParaRPr b="1" sz="1900">
              <a:solidFill>
                <a:schemeClr val="dk1"/>
              </a:solidFill>
              <a:latin typeface="Catamaran"/>
              <a:ea typeface="Catamaran"/>
              <a:cs typeface="Catamaran"/>
              <a:sym typeface="Catamaran"/>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Warms or cools by </a:t>
            </a:r>
            <a:r>
              <a:rPr b="1" lang="en" sz="1900">
                <a:solidFill>
                  <a:schemeClr val="dk1"/>
                </a:solidFill>
                <a:latin typeface="Catamaran"/>
                <a:ea typeface="Catamaran"/>
                <a:cs typeface="Catamaran"/>
                <a:sym typeface="Catamaran"/>
              </a:rPr>
              <a:t>1-3 °C</a:t>
            </a:r>
            <a:r>
              <a:rPr lang="en" sz="1900">
                <a:solidFill>
                  <a:schemeClr val="dk1"/>
                </a:solidFill>
                <a:latin typeface="Catamaran Light"/>
                <a:ea typeface="Catamaran Light"/>
                <a:cs typeface="Catamaran Light"/>
                <a:sym typeface="Catamaran Light"/>
              </a:rPr>
              <a:t> (2-6 °F)</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Exact causes are unknown</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1" name="Shape 171"/>
        <p:cNvGrpSpPr/>
        <p:nvPr/>
      </p:nvGrpSpPr>
      <p:grpSpPr>
        <a:xfrm>
          <a:off x="0" y="0"/>
          <a:ext cx="0" cy="0"/>
          <a:chOff x="0" y="0"/>
          <a:chExt cx="0" cy="0"/>
        </a:xfrm>
      </p:grpSpPr>
      <p:sp>
        <p:nvSpPr>
          <p:cNvPr id="172" name="Google Shape;172;p27"/>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7"/>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1: ENSO</a:t>
            </a:r>
            <a:endParaRPr sz="3300">
              <a:solidFill>
                <a:schemeClr val="lt1"/>
              </a:solidFill>
              <a:latin typeface="Livvic"/>
              <a:ea typeface="Livvic"/>
              <a:cs typeface="Livvic"/>
              <a:sym typeface="Livvic"/>
            </a:endParaRPr>
          </a:p>
        </p:txBody>
      </p:sp>
      <p:sp>
        <p:nvSpPr>
          <p:cNvPr id="174" name="Google Shape;174;p27"/>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During </a:t>
            </a:r>
            <a:r>
              <a:rPr b="1" lang="en" sz="1900">
                <a:solidFill>
                  <a:schemeClr val="dk1"/>
                </a:solidFill>
                <a:latin typeface="Catamaran"/>
                <a:ea typeface="Catamaran"/>
                <a:cs typeface="Catamaran"/>
                <a:sym typeface="Catamaran"/>
              </a:rPr>
              <a:t>neutral</a:t>
            </a:r>
            <a:r>
              <a:rPr lang="en" sz="1900">
                <a:solidFill>
                  <a:schemeClr val="dk1"/>
                </a:solidFill>
                <a:latin typeface="Catamaran Light"/>
                <a:ea typeface="Catamaran Light"/>
                <a:cs typeface="Catamaran Light"/>
                <a:sym typeface="Catamaran Light"/>
              </a:rPr>
              <a:t> phase: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a:buChar char="●"/>
            </a:pPr>
            <a:r>
              <a:rPr b="1" lang="en" sz="1900">
                <a:solidFill>
                  <a:schemeClr val="dk1"/>
                </a:solidFill>
                <a:latin typeface="Catamaran"/>
                <a:ea typeface="Catamaran"/>
                <a:cs typeface="Catamaran"/>
                <a:sym typeface="Catamaran"/>
              </a:rPr>
              <a:t>SST</a:t>
            </a:r>
            <a:r>
              <a:rPr lang="en" sz="1900">
                <a:solidFill>
                  <a:schemeClr val="dk1"/>
                </a:solidFill>
                <a:latin typeface="Catamaran Light"/>
                <a:ea typeface="Catamaran Light"/>
                <a:cs typeface="Catamaran Light"/>
                <a:sym typeface="Catamaran Light"/>
              </a:rPr>
              <a:t> is </a:t>
            </a:r>
            <a:r>
              <a:rPr b="1" lang="en" sz="1900">
                <a:solidFill>
                  <a:schemeClr val="dk1"/>
                </a:solidFill>
                <a:latin typeface="Catamaran"/>
                <a:ea typeface="Catamaran"/>
                <a:cs typeface="Catamaran"/>
                <a:sym typeface="Catamaran"/>
              </a:rPr>
              <a:t>warmer </a:t>
            </a:r>
            <a:r>
              <a:rPr lang="en" sz="1900">
                <a:solidFill>
                  <a:schemeClr val="dk1"/>
                </a:solidFill>
                <a:latin typeface="Catamaran Light"/>
                <a:ea typeface="Catamaran Light"/>
                <a:cs typeface="Catamaran Light"/>
                <a:sym typeface="Catamaran Light"/>
              </a:rPr>
              <a:t>in the </a:t>
            </a:r>
            <a:r>
              <a:rPr b="1" lang="en" sz="1900">
                <a:solidFill>
                  <a:schemeClr val="dk1"/>
                </a:solidFill>
                <a:latin typeface="Catamaran"/>
                <a:ea typeface="Catamaran"/>
                <a:cs typeface="Catamaran"/>
                <a:sym typeface="Catamaran"/>
              </a:rPr>
              <a:t>west</a:t>
            </a:r>
            <a:r>
              <a:rPr lang="en" sz="1900">
                <a:solidFill>
                  <a:schemeClr val="dk1"/>
                </a:solidFill>
                <a:latin typeface="Catamaran Light"/>
                <a:ea typeface="Catamaran Light"/>
                <a:cs typeface="Catamaran Light"/>
                <a:sym typeface="Catamaran Light"/>
              </a:rPr>
              <a:t> and </a:t>
            </a:r>
            <a:r>
              <a:rPr b="1" lang="en" sz="1900">
                <a:solidFill>
                  <a:schemeClr val="dk1"/>
                </a:solidFill>
                <a:latin typeface="Catamaran"/>
                <a:ea typeface="Catamaran"/>
                <a:cs typeface="Catamaran"/>
                <a:sym typeface="Catamaran"/>
              </a:rPr>
              <a:t>cooler </a:t>
            </a:r>
            <a:r>
              <a:rPr lang="en" sz="1900">
                <a:solidFill>
                  <a:schemeClr val="dk1"/>
                </a:solidFill>
                <a:latin typeface="Catamaran Light"/>
                <a:ea typeface="Catamaran Light"/>
                <a:cs typeface="Catamaran Light"/>
                <a:sym typeface="Catamaran Light"/>
              </a:rPr>
              <a:t>in the </a:t>
            </a:r>
            <a:r>
              <a:rPr b="1" lang="en" sz="1900">
                <a:solidFill>
                  <a:schemeClr val="dk1"/>
                </a:solidFill>
                <a:latin typeface="Catamaran"/>
                <a:ea typeface="Catamaran"/>
                <a:cs typeface="Catamaran"/>
                <a:sym typeface="Catamaran"/>
              </a:rPr>
              <a:t>east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Equatorial winds blow east to west (</a:t>
            </a:r>
            <a:r>
              <a:rPr b="1" lang="en" sz="1900">
                <a:solidFill>
                  <a:schemeClr val="dk1"/>
                </a:solidFill>
                <a:latin typeface="Catamaran"/>
                <a:ea typeface="Catamaran"/>
                <a:cs typeface="Catamaran"/>
                <a:sym typeface="Catamaran"/>
              </a:rPr>
              <a:t>trade winds</a:t>
            </a:r>
            <a:r>
              <a:rPr lang="en" sz="1900">
                <a:solidFill>
                  <a:schemeClr val="dk1"/>
                </a:solidFill>
                <a:latin typeface="Catamaran Light"/>
                <a:ea typeface="Catamaran Light"/>
                <a:cs typeface="Catamaran Light"/>
                <a:sym typeface="Catamaran Light"/>
              </a:rPr>
              <a: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Heavy </a:t>
            </a:r>
            <a:r>
              <a:rPr b="1" lang="en" sz="1900">
                <a:solidFill>
                  <a:schemeClr val="dk1"/>
                </a:solidFill>
                <a:latin typeface="Catamaran"/>
                <a:ea typeface="Catamaran"/>
                <a:cs typeface="Catamaran"/>
                <a:sym typeface="Catamaran"/>
              </a:rPr>
              <a:t>precipitation</a:t>
            </a:r>
            <a:r>
              <a:rPr lang="en" sz="1900">
                <a:solidFill>
                  <a:schemeClr val="dk1"/>
                </a:solidFill>
                <a:latin typeface="Catamaran Light"/>
                <a:ea typeface="Catamaran Light"/>
                <a:cs typeface="Catamaran Light"/>
                <a:sym typeface="Catamaran Light"/>
              </a:rPr>
              <a:t> in the </a:t>
            </a:r>
            <a:r>
              <a:rPr b="1" lang="en" sz="1900">
                <a:solidFill>
                  <a:schemeClr val="dk1"/>
                </a:solidFill>
                <a:latin typeface="Catamaran"/>
                <a:ea typeface="Catamaran"/>
                <a:cs typeface="Catamaran"/>
                <a:sym typeface="Catamaran"/>
              </a:rPr>
              <a:t>western</a:t>
            </a:r>
            <a:r>
              <a:rPr lang="en" sz="1900">
                <a:solidFill>
                  <a:schemeClr val="dk1"/>
                </a:solidFill>
                <a:latin typeface="Catamaran Light"/>
                <a:ea typeface="Catamaran Light"/>
                <a:cs typeface="Catamaran Light"/>
                <a:sym typeface="Catamaran Light"/>
              </a:rPr>
              <a:t> Pacific</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175" name="Google Shape;175;p27"/>
          <p:cNvPicPr preferRelativeResize="0"/>
          <p:nvPr/>
        </p:nvPicPr>
        <p:blipFill rotWithShape="1">
          <a:blip r:embed="rId3">
            <a:alphaModFix/>
          </a:blip>
          <a:srcRect b="0" l="33192" r="33192" t="0"/>
          <a:stretch/>
        </p:blipFill>
        <p:spPr>
          <a:xfrm>
            <a:off x="5682400" y="2255200"/>
            <a:ext cx="2971350" cy="2239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9" name="Shape 179"/>
        <p:cNvGrpSpPr/>
        <p:nvPr/>
      </p:nvGrpSpPr>
      <p:grpSpPr>
        <a:xfrm>
          <a:off x="0" y="0"/>
          <a:ext cx="0" cy="0"/>
          <a:chOff x="0" y="0"/>
          <a:chExt cx="0" cy="0"/>
        </a:xfrm>
      </p:grpSpPr>
      <p:sp>
        <p:nvSpPr>
          <p:cNvPr id="180" name="Google Shape;180;p28"/>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8"/>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1: ENSO</a:t>
            </a:r>
            <a:endParaRPr sz="3300">
              <a:solidFill>
                <a:schemeClr val="lt1"/>
              </a:solidFill>
              <a:latin typeface="Livvic"/>
              <a:ea typeface="Livvic"/>
              <a:cs typeface="Livvic"/>
              <a:sym typeface="Livvic"/>
            </a:endParaRPr>
          </a:p>
        </p:txBody>
      </p:sp>
      <p:sp>
        <p:nvSpPr>
          <p:cNvPr id="182" name="Google Shape;182;p28"/>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During an </a:t>
            </a:r>
            <a:r>
              <a:rPr b="1" lang="en" sz="1900">
                <a:solidFill>
                  <a:schemeClr val="dk1"/>
                </a:solidFill>
                <a:latin typeface="Catamaran"/>
                <a:ea typeface="Catamaran"/>
                <a:cs typeface="Catamaran"/>
                <a:sym typeface="Catamaran"/>
              </a:rPr>
              <a:t>El Niño</a:t>
            </a:r>
            <a:r>
              <a:rPr lang="en" sz="1900">
                <a:solidFill>
                  <a:schemeClr val="dk1"/>
                </a:solidFill>
                <a:latin typeface="Catamaran Light"/>
                <a:ea typeface="Catamaran Light"/>
                <a:cs typeface="Catamaran Light"/>
                <a:sym typeface="Catamaran Light"/>
              </a:rPr>
              <a:t> phase: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a:buChar char="●"/>
            </a:pPr>
            <a:r>
              <a:rPr lang="en" sz="1900">
                <a:solidFill>
                  <a:schemeClr val="dk1"/>
                </a:solidFill>
                <a:latin typeface="Catamaran Light"/>
                <a:ea typeface="Catamaran Light"/>
                <a:cs typeface="Catamaran Light"/>
                <a:sym typeface="Catamaran Light"/>
              </a:rPr>
              <a:t>Eastern Pacific </a:t>
            </a:r>
            <a:r>
              <a:rPr b="1" lang="en" sz="1900">
                <a:solidFill>
                  <a:schemeClr val="dk1"/>
                </a:solidFill>
                <a:latin typeface="Catamaran"/>
                <a:ea typeface="Catamaran"/>
                <a:cs typeface="Catamaran"/>
                <a:sym typeface="Catamaran"/>
              </a:rPr>
              <a:t>SST increases</a:t>
            </a:r>
            <a:endParaRPr b="1" sz="1900">
              <a:solidFill>
                <a:schemeClr val="dk1"/>
              </a:solidFill>
              <a:latin typeface="Catamaran"/>
              <a:ea typeface="Catamaran"/>
              <a:cs typeface="Catamaran"/>
              <a:sym typeface="Catamaran"/>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Causes air to rise, </a:t>
            </a:r>
            <a:r>
              <a:rPr b="1" lang="en" sz="1900">
                <a:solidFill>
                  <a:schemeClr val="dk1"/>
                </a:solidFill>
                <a:latin typeface="Catamaran"/>
                <a:ea typeface="Catamaran"/>
                <a:cs typeface="Catamaran"/>
                <a:sym typeface="Catamaran"/>
              </a:rPr>
              <a:t>changes pressure gradient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Pressure change </a:t>
            </a:r>
            <a:r>
              <a:rPr b="1" lang="en" sz="1900">
                <a:solidFill>
                  <a:schemeClr val="dk1"/>
                </a:solidFill>
                <a:latin typeface="Catamaran"/>
                <a:ea typeface="Catamaran"/>
                <a:cs typeface="Catamaran"/>
                <a:sym typeface="Catamaran"/>
              </a:rPr>
              <a:t>disrupts trade winds</a:t>
            </a:r>
            <a:r>
              <a:rPr lang="en" sz="1900">
                <a:solidFill>
                  <a:schemeClr val="dk1"/>
                </a:solidFill>
                <a:latin typeface="Catamaran Light"/>
                <a:ea typeface="Catamaran Light"/>
                <a:cs typeface="Catamaran Light"/>
                <a:sym typeface="Catamaran Light"/>
              </a:rPr>
              <a:t>, can</a:t>
            </a:r>
            <a:br>
              <a:rPr lang="en" sz="1900">
                <a:solidFill>
                  <a:schemeClr val="dk1"/>
                </a:solidFill>
                <a:latin typeface="Catamaran Light"/>
                <a:ea typeface="Catamaran Light"/>
                <a:cs typeface="Catamaran Light"/>
                <a:sym typeface="Catamaran Light"/>
              </a:rPr>
            </a:br>
            <a:r>
              <a:rPr lang="en" sz="1900">
                <a:solidFill>
                  <a:schemeClr val="dk1"/>
                </a:solidFill>
                <a:latin typeface="Catamaran Light"/>
                <a:ea typeface="Catamaran Light"/>
                <a:cs typeface="Catamaran Light"/>
                <a:sym typeface="Catamaran Light"/>
              </a:rPr>
              <a:t>even reverse direction</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a:buChar char="●"/>
            </a:pPr>
            <a:r>
              <a:rPr b="1" lang="en" sz="1900">
                <a:solidFill>
                  <a:schemeClr val="dk1"/>
                </a:solidFill>
                <a:latin typeface="Catamaran"/>
                <a:ea typeface="Catamaran"/>
                <a:cs typeface="Catamaran"/>
                <a:sym typeface="Catamaran"/>
              </a:rPr>
              <a:t>Less rain</a:t>
            </a:r>
            <a:r>
              <a:rPr lang="en" sz="1900">
                <a:solidFill>
                  <a:schemeClr val="dk1"/>
                </a:solidFill>
                <a:latin typeface="Catamaran Light"/>
                <a:ea typeface="Catamaran Light"/>
                <a:cs typeface="Catamaran Light"/>
                <a:sym typeface="Catamaran Light"/>
              </a:rPr>
              <a:t> over </a:t>
            </a:r>
            <a:r>
              <a:rPr b="1" lang="en" sz="1900">
                <a:solidFill>
                  <a:schemeClr val="dk1"/>
                </a:solidFill>
                <a:latin typeface="Catamaran"/>
                <a:ea typeface="Catamaran"/>
                <a:cs typeface="Catamaran"/>
                <a:sym typeface="Catamaran"/>
              </a:rPr>
              <a:t>western</a:t>
            </a:r>
            <a:r>
              <a:rPr lang="en" sz="1900">
                <a:solidFill>
                  <a:schemeClr val="dk1"/>
                </a:solidFill>
                <a:latin typeface="Catamaran Light"/>
                <a:ea typeface="Catamaran Light"/>
                <a:cs typeface="Catamaran Light"/>
                <a:sym typeface="Catamaran Light"/>
              </a:rPr>
              <a:t> Pacific</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a:buChar char="●"/>
            </a:pPr>
            <a:r>
              <a:rPr b="1" lang="en" sz="1900">
                <a:solidFill>
                  <a:schemeClr val="dk1"/>
                </a:solidFill>
                <a:latin typeface="Catamaran"/>
                <a:ea typeface="Catamaran"/>
                <a:cs typeface="Catamaran"/>
                <a:sym typeface="Catamaran"/>
              </a:rPr>
              <a:t>More rain</a:t>
            </a:r>
            <a:r>
              <a:rPr lang="en" sz="1900">
                <a:solidFill>
                  <a:schemeClr val="dk1"/>
                </a:solidFill>
                <a:latin typeface="Catamaran Light"/>
                <a:ea typeface="Catamaran Light"/>
                <a:cs typeface="Catamaran Light"/>
                <a:sym typeface="Catamaran Light"/>
              </a:rPr>
              <a:t> over </a:t>
            </a:r>
            <a:r>
              <a:rPr b="1" lang="en" sz="1900">
                <a:solidFill>
                  <a:schemeClr val="dk1"/>
                </a:solidFill>
                <a:latin typeface="Catamaran"/>
                <a:ea typeface="Catamaran"/>
                <a:cs typeface="Catamaran"/>
                <a:sym typeface="Catamaran"/>
              </a:rPr>
              <a:t>central &amp; eastern</a:t>
            </a:r>
            <a:r>
              <a:rPr lang="en" sz="1900">
                <a:solidFill>
                  <a:schemeClr val="dk1"/>
                </a:solidFill>
                <a:latin typeface="Catamaran Light"/>
                <a:ea typeface="Catamaran Light"/>
                <a:cs typeface="Catamaran Light"/>
                <a:sym typeface="Catamaran Light"/>
              </a:rPr>
              <a:t> Pacific</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183" name="Google Shape;183;p28"/>
          <p:cNvPicPr preferRelativeResize="0"/>
          <p:nvPr/>
        </p:nvPicPr>
        <p:blipFill rotWithShape="1">
          <a:blip r:embed="rId3">
            <a:alphaModFix/>
          </a:blip>
          <a:srcRect b="0" l="0" r="66384" t="0"/>
          <a:stretch/>
        </p:blipFill>
        <p:spPr>
          <a:xfrm>
            <a:off x="5682400" y="2255200"/>
            <a:ext cx="2971350" cy="2239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7" name="Shape 187"/>
        <p:cNvGrpSpPr/>
        <p:nvPr/>
      </p:nvGrpSpPr>
      <p:grpSpPr>
        <a:xfrm>
          <a:off x="0" y="0"/>
          <a:ext cx="0" cy="0"/>
          <a:chOff x="0" y="0"/>
          <a:chExt cx="0" cy="0"/>
        </a:xfrm>
      </p:grpSpPr>
      <p:sp>
        <p:nvSpPr>
          <p:cNvPr id="188" name="Google Shape;188;p29"/>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9"/>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1: ENSO</a:t>
            </a:r>
            <a:endParaRPr sz="3300">
              <a:solidFill>
                <a:schemeClr val="lt1"/>
              </a:solidFill>
              <a:latin typeface="Livvic"/>
              <a:ea typeface="Livvic"/>
              <a:cs typeface="Livvic"/>
              <a:sym typeface="Livvic"/>
            </a:endParaRPr>
          </a:p>
        </p:txBody>
      </p:sp>
      <p:sp>
        <p:nvSpPr>
          <p:cNvPr id="190" name="Google Shape;190;p29"/>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During an </a:t>
            </a:r>
            <a:r>
              <a:rPr b="1" lang="en" sz="1900">
                <a:solidFill>
                  <a:schemeClr val="dk1"/>
                </a:solidFill>
                <a:latin typeface="Catamaran"/>
                <a:ea typeface="Catamaran"/>
                <a:cs typeface="Catamaran"/>
                <a:sym typeface="Catamaran"/>
              </a:rPr>
              <a:t>La </a:t>
            </a:r>
            <a:r>
              <a:rPr b="1" lang="en" sz="1900">
                <a:solidFill>
                  <a:schemeClr val="dk1"/>
                </a:solidFill>
                <a:latin typeface="Catamaran"/>
                <a:ea typeface="Catamaran"/>
                <a:cs typeface="Catamaran"/>
                <a:sym typeface="Catamaran"/>
              </a:rPr>
              <a:t>Niña</a:t>
            </a:r>
            <a:r>
              <a:rPr lang="en" sz="1900">
                <a:solidFill>
                  <a:schemeClr val="dk1"/>
                </a:solidFill>
                <a:latin typeface="Catamaran Light"/>
                <a:ea typeface="Catamaran Light"/>
                <a:cs typeface="Catamaran Light"/>
                <a:sym typeface="Catamaran Light"/>
              </a:rPr>
              <a:t> phase: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a:buChar char="●"/>
            </a:pPr>
            <a:r>
              <a:rPr lang="en" sz="1900">
                <a:solidFill>
                  <a:schemeClr val="dk1"/>
                </a:solidFill>
                <a:latin typeface="Catamaran Light"/>
                <a:ea typeface="Catamaran Light"/>
                <a:cs typeface="Catamaran Light"/>
                <a:sym typeface="Catamaran Light"/>
              </a:rPr>
              <a:t>Eastern Pacific </a:t>
            </a:r>
            <a:r>
              <a:rPr b="1" lang="en" sz="1900">
                <a:solidFill>
                  <a:schemeClr val="dk1"/>
                </a:solidFill>
                <a:latin typeface="Catamaran"/>
                <a:ea typeface="Catamaran"/>
                <a:cs typeface="Catamaran"/>
                <a:sym typeface="Catamaran"/>
              </a:rPr>
              <a:t>SST decreases</a:t>
            </a:r>
            <a:endParaRPr b="1" sz="1900">
              <a:solidFill>
                <a:schemeClr val="dk1"/>
              </a:solidFill>
              <a:latin typeface="Catamaran"/>
              <a:ea typeface="Catamaran"/>
              <a:cs typeface="Catamaran"/>
              <a:sym typeface="Catamaran"/>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Difference between SST and air pressure in </a:t>
            </a:r>
            <a:br>
              <a:rPr lang="en" sz="1900">
                <a:solidFill>
                  <a:schemeClr val="dk1"/>
                </a:solidFill>
                <a:latin typeface="Catamaran Light"/>
                <a:ea typeface="Catamaran Light"/>
                <a:cs typeface="Catamaran Light"/>
                <a:sym typeface="Catamaran Light"/>
              </a:rPr>
            </a:br>
            <a:r>
              <a:rPr lang="en" sz="1900">
                <a:solidFill>
                  <a:schemeClr val="dk1"/>
                </a:solidFill>
                <a:latin typeface="Catamaran Light"/>
                <a:ea typeface="Catamaran Light"/>
                <a:cs typeface="Catamaran Light"/>
                <a:sym typeface="Catamaran Light"/>
              </a:rPr>
              <a:t>east vs west is even larger than normal</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Trade winds are </a:t>
            </a:r>
            <a:r>
              <a:rPr b="1" lang="en" sz="1900">
                <a:solidFill>
                  <a:schemeClr val="dk1"/>
                </a:solidFill>
                <a:latin typeface="Catamaran"/>
                <a:ea typeface="Catamaran"/>
                <a:cs typeface="Catamaran"/>
                <a:sym typeface="Catamaran"/>
              </a:rPr>
              <a:t>stronger</a:t>
            </a:r>
            <a:r>
              <a:rPr lang="en" sz="1900">
                <a:solidFill>
                  <a:schemeClr val="dk1"/>
                </a:solidFill>
                <a:latin typeface="Catamaran Light"/>
                <a:ea typeface="Catamaran Light"/>
                <a:cs typeface="Catamaran Light"/>
                <a:sym typeface="Catamaran Light"/>
              </a:rPr>
              <a:t> when pressure</a:t>
            </a:r>
            <a:br>
              <a:rPr lang="en" sz="1900">
                <a:solidFill>
                  <a:schemeClr val="dk1"/>
                </a:solidFill>
                <a:latin typeface="Catamaran Light"/>
                <a:ea typeface="Catamaran Light"/>
                <a:cs typeface="Catamaran Light"/>
                <a:sym typeface="Catamaran Light"/>
              </a:rPr>
            </a:br>
            <a:r>
              <a:rPr lang="en" sz="1900">
                <a:solidFill>
                  <a:schemeClr val="dk1"/>
                </a:solidFill>
                <a:latin typeface="Catamaran Light"/>
                <a:ea typeface="Catamaran Light"/>
                <a:cs typeface="Catamaran Light"/>
                <a:sym typeface="Catamaran Light"/>
              </a:rPr>
              <a:t>difference is greater</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a:buChar char="●"/>
            </a:pPr>
            <a:r>
              <a:rPr b="1" lang="en" sz="1900">
                <a:solidFill>
                  <a:schemeClr val="dk1"/>
                </a:solidFill>
                <a:latin typeface="Catamaran"/>
                <a:ea typeface="Catamaran"/>
                <a:cs typeface="Catamaran"/>
                <a:sym typeface="Catamaran"/>
              </a:rPr>
              <a:t>More </a:t>
            </a:r>
            <a:r>
              <a:rPr b="1" lang="en" sz="1900">
                <a:solidFill>
                  <a:schemeClr val="dk1"/>
                </a:solidFill>
                <a:latin typeface="Catamaran"/>
                <a:ea typeface="Catamaran"/>
                <a:cs typeface="Catamaran"/>
                <a:sym typeface="Catamaran"/>
              </a:rPr>
              <a:t>rain</a:t>
            </a:r>
            <a:r>
              <a:rPr lang="en" sz="1900">
                <a:solidFill>
                  <a:schemeClr val="dk1"/>
                </a:solidFill>
                <a:latin typeface="Catamaran Light"/>
                <a:ea typeface="Catamaran Light"/>
                <a:cs typeface="Catamaran Light"/>
                <a:sym typeface="Catamaran Light"/>
              </a:rPr>
              <a:t> over </a:t>
            </a:r>
            <a:r>
              <a:rPr b="1" lang="en" sz="1900">
                <a:solidFill>
                  <a:schemeClr val="dk1"/>
                </a:solidFill>
                <a:latin typeface="Catamaran"/>
                <a:ea typeface="Catamaran"/>
                <a:cs typeface="Catamaran"/>
                <a:sym typeface="Catamaran"/>
              </a:rPr>
              <a:t>western</a:t>
            </a:r>
            <a:r>
              <a:rPr lang="en" sz="1900">
                <a:solidFill>
                  <a:schemeClr val="dk1"/>
                </a:solidFill>
                <a:latin typeface="Catamaran Light"/>
                <a:ea typeface="Catamaran Light"/>
                <a:cs typeface="Catamaran Light"/>
                <a:sym typeface="Catamaran Light"/>
              </a:rPr>
              <a:t> Pacific</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a:buChar char="●"/>
            </a:pPr>
            <a:r>
              <a:rPr b="1" lang="en" sz="1900">
                <a:solidFill>
                  <a:schemeClr val="dk1"/>
                </a:solidFill>
                <a:latin typeface="Catamaran"/>
                <a:ea typeface="Catamaran"/>
                <a:cs typeface="Catamaran"/>
                <a:sym typeface="Catamaran"/>
              </a:rPr>
              <a:t>Less </a:t>
            </a:r>
            <a:r>
              <a:rPr b="1" lang="en" sz="1900">
                <a:solidFill>
                  <a:schemeClr val="dk1"/>
                </a:solidFill>
                <a:latin typeface="Catamaran"/>
                <a:ea typeface="Catamaran"/>
                <a:cs typeface="Catamaran"/>
                <a:sym typeface="Catamaran"/>
              </a:rPr>
              <a:t>rain</a:t>
            </a:r>
            <a:r>
              <a:rPr lang="en" sz="1900">
                <a:solidFill>
                  <a:schemeClr val="dk1"/>
                </a:solidFill>
                <a:latin typeface="Catamaran Light"/>
                <a:ea typeface="Catamaran Light"/>
                <a:cs typeface="Catamaran Light"/>
                <a:sym typeface="Catamaran Light"/>
              </a:rPr>
              <a:t> over </a:t>
            </a:r>
            <a:r>
              <a:rPr b="1" lang="en" sz="1900">
                <a:solidFill>
                  <a:schemeClr val="dk1"/>
                </a:solidFill>
                <a:latin typeface="Catamaran"/>
                <a:ea typeface="Catamaran"/>
                <a:cs typeface="Catamaran"/>
                <a:sym typeface="Catamaran"/>
              </a:rPr>
              <a:t>central &amp; eastern</a:t>
            </a:r>
            <a:r>
              <a:rPr lang="en" sz="1900">
                <a:solidFill>
                  <a:schemeClr val="dk1"/>
                </a:solidFill>
                <a:latin typeface="Catamaran Light"/>
                <a:ea typeface="Catamaran Light"/>
                <a:cs typeface="Catamaran Light"/>
                <a:sym typeface="Catamaran Light"/>
              </a:rPr>
              <a:t> Pacific</a:t>
            </a:r>
            <a:endParaRPr sz="1900">
              <a:solidFill>
                <a:schemeClr val="dk1"/>
              </a:solidFill>
              <a:latin typeface="Catamaran Light"/>
              <a:ea typeface="Catamaran Light"/>
              <a:cs typeface="Catamaran Light"/>
              <a:sym typeface="Catamaran Light"/>
            </a:endParaRPr>
          </a:p>
          <a:p>
            <a:pPr indent="0" lvl="0" marL="45720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191" name="Google Shape;191;p29"/>
          <p:cNvPicPr preferRelativeResize="0"/>
          <p:nvPr/>
        </p:nvPicPr>
        <p:blipFill rotWithShape="1">
          <a:blip r:embed="rId3">
            <a:alphaModFix/>
          </a:blip>
          <a:srcRect b="0" l="66384" r="0" t="0"/>
          <a:stretch/>
        </p:blipFill>
        <p:spPr>
          <a:xfrm>
            <a:off x="5682400" y="2255200"/>
            <a:ext cx="2971350" cy="22392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5" name="Shape 195"/>
        <p:cNvGrpSpPr/>
        <p:nvPr/>
      </p:nvGrpSpPr>
      <p:grpSpPr>
        <a:xfrm>
          <a:off x="0" y="0"/>
          <a:ext cx="0" cy="0"/>
          <a:chOff x="0" y="0"/>
          <a:chExt cx="0" cy="0"/>
        </a:xfrm>
      </p:grpSpPr>
      <p:sp>
        <p:nvSpPr>
          <p:cNvPr id="196" name="Google Shape;196;p30"/>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0"/>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1: ENSO</a:t>
            </a:r>
            <a:endParaRPr sz="3300">
              <a:solidFill>
                <a:schemeClr val="lt1"/>
              </a:solidFill>
              <a:latin typeface="Livvic"/>
              <a:ea typeface="Livvic"/>
              <a:cs typeface="Livvic"/>
              <a:sym typeface="Livvic"/>
            </a:endParaRPr>
          </a:p>
        </p:txBody>
      </p:sp>
      <p:sp>
        <p:nvSpPr>
          <p:cNvPr id="198" name="Google Shape;198;p30"/>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atamaran Light"/>
                <a:ea typeface="Catamaran Light"/>
                <a:cs typeface="Catamaran Light"/>
                <a:sym typeface="Catamaran Light"/>
              </a:rPr>
              <a:t>There are </a:t>
            </a:r>
            <a:r>
              <a:rPr b="1" lang="en" sz="1900">
                <a:solidFill>
                  <a:schemeClr val="dk1"/>
                </a:solidFill>
                <a:latin typeface="Catamaran"/>
                <a:ea typeface="Catamaran"/>
                <a:cs typeface="Catamaran"/>
                <a:sym typeface="Catamaran"/>
              </a:rPr>
              <a:t>many</a:t>
            </a:r>
            <a:r>
              <a:rPr lang="en" sz="1900">
                <a:solidFill>
                  <a:schemeClr val="dk1"/>
                </a:solidFill>
                <a:latin typeface="Catamaran Light"/>
                <a:ea typeface="Catamaran Light"/>
                <a:cs typeface="Catamaran Light"/>
                <a:sym typeface="Catamaran Light"/>
              </a:rPr>
              <a:t> other changes associated with ENSO that were not covered here! It is a very big topic!</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199" name="Google Shape;199;p30"/>
          <p:cNvPicPr preferRelativeResize="0"/>
          <p:nvPr/>
        </p:nvPicPr>
        <p:blipFill rotWithShape="1">
          <a:blip r:embed="rId3">
            <a:alphaModFix/>
          </a:blip>
          <a:srcRect b="0" l="0" r="0" t="0"/>
          <a:stretch/>
        </p:blipFill>
        <p:spPr>
          <a:xfrm>
            <a:off x="730262" y="2484475"/>
            <a:ext cx="7683476" cy="1946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Engineering Project Proposal by Slidesgo">
  <a:themeElements>
    <a:clrScheme name="Simple Light">
      <a:dk1>
        <a:srgbClr val="434343"/>
      </a:dk1>
      <a:lt1>
        <a:srgbClr val="FFFFFF"/>
      </a:lt1>
      <a:dk2>
        <a:srgbClr val="595959"/>
      </a:dk2>
      <a:lt2>
        <a:srgbClr val="EEEEEE"/>
      </a:lt2>
      <a:accent1>
        <a:srgbClr val="556D96"/>
      </a:accent1>
      <a:accent2>
        <a:srgbClr val="212121"/>
      </a:accent2>
      <a:accent3>
        <a:srgbClr val="A9B9D3"/>
      </a:accent3>
      <a:accent4>
        <a:srgbClr val="26529E"/>
      </a:accent4>
      <a:accent5>
        <a:srgbClr val="62779B"/>
      </a:accent5>
      <a:accent6>
        <a:srgbClr val="363F4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